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272" r:id="rId2"/>
    <p:sldId id="275" r:id="rId3"/>
    <p:sldId id="259" r:id="rId4"/>
    <p:sldId id="352" r:id="rId5"/>
    <p:sldId id="276" r:id="rId6"/>
    <p:sldId id="273" r:id="rId7"/>
    <p:sldId id="277" r:id="rId8"/>
    <p:sldId id="290" r:id="rId9"/>
    <p:sldId id="289" r:id="rId10"/>
    <p:sldId id="291" r:id="rId11"/>
    <p:sldId id="260" r:id="rId12"/>
    <p:sldId id="283" r:id="rId13"/>
    <p:sldId id="284" r:id="rId14"/>
    <p:sldId id="282" r:id="rId15"/>
    <p:sldId id="281" r:id="rId16"/>
    <p:sldId id="285" r:id="rId17"/>
    <p:sldId id="286" r:id="rId18"/>
    <p:sldId id="287" r:id="rId19"/>
    <p:sldId id="288" r:id="rId20"/>
    <p:sldId id="278" r:id="rId21"/>
    <p:sldId id="313" r:id="rId22"/>
    <p:sldId id="348" r:id="rId23"/>
    <p:sldId id="332" r:id="rId24"/>
    <p:sldId id="312" r:id="rId25"/>
    <p:sldId id="300" r:id="rId26"/>
    <p:sldId id="268" r:id="rId27"/>
    <p:sldId id="315" r:id="rId28"/>
    <p:sldId id="308" r:id="rId29"/>
    <p:sldId id="333" r:id="rId30"/>
    <p:sldId id="334" r:id="rId31"/>
    <p:sldId id="338" r:id="rId32"/>
    <p:sldId id="340" r:id="rId33"/>
    <p:sldId id="349" r:id="rId34"/>
    <p:sldId id="350" r:id="rId35"/>
    <p:sldId id="342" r:id="rId36"/>
    <p:sldId id="351" r:id="rId37"/>
    <p:sldId id="344" r:id="rId38"/>
    <p:sldId id="346" r:id="rId39"/>
    <p:sldId id="335" r:id="rId40"/>
    <p:sldId id="336" r:id="rId41"/>
    <p:sldId id="337" r:id="rId42"/>
    <p:sldId id="347" r:id="rId43"/>
    <p:sldId id="328" r:id="rId44"/>
    <p:sldId id="339" r:id="rId45"/>
    <p:sldId id="280" r:id="rId46"/>
    <p:sldId id="261" r:id="rId47"/>
    <p:sldId id="262" r:id="rId48"/>
    <p:sldId id="317" r:id="rId49"/>
    <p:sldId id="318" r:id="rId50"/>
    <p:sldId id="319" r:id="rId51"/>
    <p:sldId id="295" r:id="rId52"/>
    <p:sldId id="294" r:id="rId53"/>
    <p:sldId id="293" r:id="rId54"/>
    <p:sldId id="274" r:id="rId55"/>
  </p:sldIdLst>
  <p:sldSz cx="18288000" cy="10287000"/>
  <p:notesSz cx="10287000" cy="18288000"/>
  <p:embeddedFontLst>
    <p:embeddedFont>
      <p:font typeface="Abadi" panose="020B0604020104020204" pitchFamily="34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DX국민시대" panose="02020600000000000000" pitchFamily="18" charset="-127"/>
      <p:regular r:id="rId62"/>
    </p:embeddedFont>
    <p:embeddedFont>
      <p:font typeface="KoPubWorld돋움체 Bold" panose="00000800000000000000" pitchFamily="2" charset="-127"/>
      <p:bold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25"/>
    <a:srgbClr val="F5F5F5"/>
    <a:srgbClr val="6C6C6C"/>
    <a:srgbClr val="669900"/>
    <a:srgbClr val="FF7C80"/>
    <a:srgbClr val="D9EDFD"/>
    <a:srgbClr val="D2AA00"/>
    <a:srgbClr val="6BDC1E"/>
    <a:srgbClr val="8AE64C"/>
    <a:srgbClr val="61D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9" autoAdjust="0"/>
    <p:restoredTop sz="95211" autoAdjust="0"/>
  </p:normalViewPr>
  <p:slideViewPr>
    <p:cSldViewPr>
      <p:cViewPr varScale="1">
        <p:scale>
          <a:sx n="55" d="100"/>
          <a:sy n="55" d="100"/>
        </p:scale>
        <p:origin x="998" y="34"/>
      </p:cViewPr>
      <p:guideLst>
        <p:guide orient="horz" pos="21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6T04:40:22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0,'8'0,"0"1,-1-1,1 1,13 4,17 3,478 42,9-37,-429-11,1544 1,-879-5,-706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6T04:40:24.8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42,'758'0,"-706"-2,76-14,13-1,463 11,-350 8,1444-2,-1646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6T04:40:26.9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1 162,'864'-26,"-566"13,196-49,-416 49,-27 5,44-8,120-5,515 19,-343 4,55-2,-392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8T12:33:34.4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38 162,'-5'-8,"-1"-1,1 1,0-1,1-1,-6-16,9 24,1 0,-1 0,1-1,-1 1,1 0,0-1,0 1,0 0,1-1,-1 1,0 0,1 0,0-1,-1 1,1 0,0 0,0 0,0 0,0 0,0 0,1 0,-1 0,1 0,-1 1,1-1,0 1,0-1,-1 1,1-1,0 1,2-1,7-3,-1 1,1 0,0 0,0 1,1 0,-1 1,22-1,90 4,-71 0,1364 5,-1250-6,171 18,-95-2,-148-13,-16-1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8T12:33:34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42,'6'0,"0"-1,0 0,0-1,0 1,0-1,6-3,25-6,71-1,2 5,139 8,-98 2,2036-3,-2149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40863-A88A-4879-87D7-37B7FA89ECA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CA98A-3454-4FDD-92E4-6B8E324EC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6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8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7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4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0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65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2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50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08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066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CA98A-3454-4FDD-92E4-6B8E324EC4D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8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5.png"/><Relationship Id="rId4" Type="http://schemas.openxmlformats.org/officeDocument/2006/relationships/customXml" Target="../ink/ink1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12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3" Type="http://schemas.openxmlformats.org/officeDocument/2006/relationships/image" Target="../media/image93.PNG"/><Relationship Id="rId7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customXml" Target="../ink/ink4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7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43200" y="1283810"/>
            <a:ext cx="2943792" cy="106667"/>
            <a:chOff x="4456208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5808" y="1283810"/>
            <a:ext cx="2943792" cy="106667"/>
            <a:chOff x="11275609" y="1283810"/>
            <a:chExt cx="2943792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4713BD-F518-4D33-BCD7-002B36E3089E}"/>
              </a:ext>
            </a:extLst>
          </p:cNvPr>
          <p:cNvSpPr txBox="1"/>
          <p:nvPr/>
        </p:nvSpPr>
        <p:spPr>
          <a:xfrm>
            <a:off x="457200" y="5981700"/>
            <a:ext cx="105918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pc="600" dirty="0" err="1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팬데믹이</a:t>
            </a:r>
            <a:r>
              <a:rPr lang="ko-KR" altLang="en-US" sz="8800" spc="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바꿔놓은</a:t>
            </a:r>
            <a:endParaRPr lang="en-US" altLang="ko-KR" sz="8800" spc="600" dirty="0">
              <a:solidFill>
                <a:schemeClr val="bg1">
                  <a:lumMod val="9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 algn="ctr"/>
            <a:r>
              <a:rPr lang="ko-KR" altLang="en-US" sz="8200" spc="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한국 주식 시장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13E7A5-A2AB-4F8E-BB00-AF71CF72BFBE}"/>
              </a:ext>
            </a:extLst>
          </p:cNvPr>
          <p:cNvSpPr txBox="1"/>
          <p:nvPr/>
        </p:nvSpPr>
        <p:spPr>
          <a:xfrm>
            <a:off x="9344591" y="7048500"/>
            <a:ext cx="8001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spc="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업종간 동향과 </a:t>
            </a:r>
            <a:endParaRPr lang="en-US" altLang="ko-KR" sz="3200" spc="600" dirty="0">
              <a:solidFill>
                <a:schemeClr val="bg1">
                  <a:lumMod val="9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3200" spc="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시사점을 중심으로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C89E8-7AC9-428B-ADE0-DD1BEE47AC2B}"/>
              </a:ext>
            </a:extLst>
          </p:cNvPr>
          <p:cNvSpPr txBox="1"/>
          <p:nvPr/>
        </p:nvSpPr>
        <p:spPr>
          <a:xfrm>
            <a:off x="6497182" y="1089898"/>
            <a:ext cx="5694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주식 종가 예측 프로젝트</a:t>
            </a:r>
          </a:p>
        </p:txBody>
      </p:sp>
    </p:spTree>
    <p:extLst>
      <p:ext uri="{BB962C8B-B14F-4D97-AF65-F5344CB8AC3E}">
        <p14:creationId xmlns:p14="http://schemas.microsoft.com/office/powerpoint/2010/main" val="395865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581954-6A73-49A2-B0E7-AC4E107B1AF9}"/>
              </a:ext>
            </a:extLst>
          </p:cNvPr>
          <p:cNvSpPr txBox="1"/>
          <p:nvPr/>
        </p:nvSpPr>
        <p:spPr>
          <a:xfrm>
            <a:off x="1431000" y="2324100"/>
            <a:ext cx="5846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5D5D5D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주식가격과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38D10-09FE-4CB1-B8F0-FE70BF8F78B3}"/>
              </a:ext>
            </a:extLst>
          </p:cNvPr>
          <p:cNvSpPr txBox="1"/>
          <p:nvPr/>
        </p:nvSpPr>
        <p:spPr>
          <a:xfrm>
            <a:off x="7829852" y="2390305"/>
            <a:ext cx="9302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감성 분석은 크게 지도학습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비지도학습 방식으로 수행된다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결론적으로 두 학습 모두 감성점수라는 결과값을 도출하는 것이 목표이다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E3A72-B2D8-4DA6-BC91-CAF1223F2202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분석방향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9CE57-3171-400D-A912-654DDD2257F5}"/>
              </a:ext>
            </a:extLst>
          </p:cNvPr>
          <p:cNvSpPr txBox="1"/>
          <p:nvPr/>
        </p:nvSpPr>
        <p:spPr>
          <a:xfrm>
            <a:off x="1353698" y="372587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rgbClr val="5D5D5D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지도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CBCC7-23D6-4381-8342-019FAA7104BE}"/>
              </a:ext>
            </a:extLst>
          </p:cNvPr>
          <p:cNvSpPr txBox="1"/>
          <p:nvPr/>
        </p:nvSpPr>
        <p:spPr>
          <a:xfrm>
            <a:off x="9891886" y="3725878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rgbClr val="5D5D5D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비지도 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01286C-921E-43E9-884B-2333D2BF403B}"/>
              </a:ext>
            </a:extLst>
          </p:cNvPr>
          <p:cNvSpPr txBox="1"/>
          <p:nvPr/>
        </p:nvSpPr>
        <p:spPr>
          <a:xfrm>
            <a:off x="9891885" y="4130717"/>
            <a:ext cx="722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pc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*</a:t>
            </a:r>
            <a:r>
              <a:rPr lang="ko-KR" altLang="en-US" dirty="0"/>
              <a:t>기존 모델을 활용하여 감정사전을 통해 감정 점수를 도출하는 경우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41E1C-A008-46E7-9CC2-4CDE3088F8A1}"/>
              </a:ext>
            </a:extLst>
          </p:cNvPr>
          <p:cNvSpPr txBox="1"/>
          <p:nvPr/>
        </p:nvSpPr>
        <p:spPr>
          <a:xfrm>
            <a:off x="1295400" y="4130717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1800" dirty="0"/>
              <a:t>*KOSPI200 </a:t>
            </a:r>
            <a:r>
              <a:rPr lang="ko-KR" altLang="en-US" sz="1800" dirty="0"/>
              <a:t>값을 사용하여 데이터를 </a:t>
            </a:r>
            <a:r>
              <a:rPr lang="ko-KR" altLang="en-US" sz="1800" dirty="0" err="1"/>
              <a:t>라벨링하는</a:t>
            </a:r>
            <a:r>
              <a:rPr lang="ko-KR" altLang="en-US" sz="1800" dirty="0"/>
              <a:t>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E03C53-F19F-423A-8244-3B4483E2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34" y="5252200"/>
            <a:ext cx="1514475" cy="14287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014F12-EECD-458B-B324-B5D5C53F9A7F}"/>
              </a:ext>
            </a:extLst>
          </p:cNvPr>
          <p:cNvSpPr txBox="1"/>
          <p:nvPr/>
        </p:nvSpPr>
        <p:spPr>
          <a:xfrm>
            <a:off x="4693187" y="5674187"/>
            <a:ext cx="277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KOSPI 200</a:t>
            </a:r>
            <a:endParaRPr lang="ko-KR" altLang="en-US" sz="3600" dirty="0">
              <a:solidFill>
                <a:srgbClr val="0E7C25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1589F39-B93C-4871-932D-C209E705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439" y="6515100"/>
            <a:ext cx="933450" cy="76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087F8D-191E-4266-8B60-7B1A71D95C87}"/>
              </a:ext>
            </a:extLst>
          </p:cNvPr>
          <p:cNvSpPr txBox="1"/>
          <p:nvPr/>
        </p:nvSpPr>
        <p:spPr>
          <a:xfrm>
            <a:off x="13336349" y="4971565"/>
            <a:ext cx="1925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‣</a:t>
            </a:r>
            <a:r>
              <a:rPr lang="en-US" altLang="ko-KR" sz="2400" dirty="0" err="1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Textblob</a:t>
            </a:r>
            <a:r>
              <a:rPr lang="en-US" altLang="ko-KR" sz="24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</a:p>
          <a:p>
            <a:r>
              <a:rPr lang="en-US" altLang="ko-KR" sz="24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‣ </a:t>
            </a:r>
            <a:r>
              <a:rPr lang="en-US" altLang="ko-KR" sz="24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Vader </a:t>
            </a:r>
          </a:p>
        </p:txBody>
      </p:sp>
      <p:sp>
        <p:nvSpPr>
          <p:cNvPr id="22" name="더하기 기호 21">
            <a:extLst>
              <a:ext uri="{FF2B5EF4-FFF2-40B4-BE49-F238E27FC236}">
                <a16:creationId xmlns:a16="http://schemas.microsoft.com/office/drawing/2014/main" id="{65CC66E2-8218-4004-9EE6-36FBB2EA4507}"/>
              </a:ext>
            </a:extLst>
          </p:cNvPr>
          <p:cNvSpPr/>
          <p:nvPr/>
        </p:nvSpPr>
        <p:spPr>
          <a:xfrm>
            <a:off x="12422031" y="4985627"/>
            <a:ext cx="790226" cy="707886"/>
          </a:xfrm>
          <a:prstGeom prst="mathPlus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더하기 기호 22">
            <a:extLst>
              <a:ext uri="{FF2B5EF4-FFF2-40B4-BE49-F238E27FC236}">
                <a16:creationId xmlns:a16="http://schemas.microsoft.com/office/drawing/2014/main" id="{5635ADFA-06BA-44B7-9586-A76E03B52E44}"/>
              </a:ext>
            </a:extLst>
          </p:cNvPr>
          <p:cNvSpPr/>
          <p:nvPr/>
        </p:nvSpPr>
        <p:spPr>
          <a:xfrm>
            <a:off x="3450375" y="5568605"/>
            <a:ext cx="790226" cy="707886"/>
          </a:xfrm>
          <a:prstGeom prst="mathPlus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06C4836-F6D5-4959-BD79-F038FAEA5123}"/>
              </a:ext>
            </a:extLst>
          </p:cNvPr>
          <p:cNvSpPr/>
          <p:nvPr/>
        </p:nvSpPr>
        <p:spPr>
          <a:xfrm>
            <a:off x="8860728" y="7455813"/>
            <a:ext cx="566543" cy="707886"/>
          </a:xfrm>
          <a:prstGeom prst="downArrow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74EDC4-F031-4DDB-988D-438675D1BAE5}"/>
              </a:ext>
            </a:extLst>
          </p:cNvPr>
          <p:cNvSpPr txBox="1"/>
          <p:nvPr/>
        </p:nvSpPr>
        <p:spPr>
          <a:xfrm>
            <a:off x="5675742" y="8535769"/>
            <a:ext cx="6936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단어별</a:t>
            </a:r>
            <a:r>
              <a: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감성점수로 결과값을 도출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C061407-5C84-44B3-B961-10057FB9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927" y="4638824"/>
            <a:ext cx="1514475" cy="1428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A8E698-58CD-4CBA-A7F9-A6105BE85936}"/>
              </a:ext>
            </a:extLst>
          </p:cNvPr>
          <p:cNvSpPr txBox="1"/>
          <p:nvPr/>
        </p:nvSpPr>
        <p:spPr>
          <a:xfrm>
            <a:off x="13248035" y="6572954"/>
            <a:ext cx="202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ko-</a:t>
            </a:r>
            <a:r>
              <a:rPr lang="en-US" altLang="ko-KR" sz="2400" dirty="0" err="1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electra</a:t>
            </a:r>
            <a:endParaRPr lang="ko-KR" altLang="en-US" sz="2400" dirty="0">
              <a:solidFill>
                <a:srgbClr val="0E7C25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4DA13018-F268-41D9-B4E6-2870DAE6F02C}"/>
              </a:ext>
            </a:extLst>
          </p:cNvPr>
          <p:cNvSpPr/>
          <p:nvPr/>
        </p:nvSpPr>
        <p:spPr>
          <a:xfrm>
            <a:off x="12422031" y="6416365"/>
            <a:ext cx="790226" cy="707886"/>
          </a:xfrm>
          <a:prstGeom prst="mathPlus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5AF098D6-F4FA-3143-B0B7-3A85CC4931BE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DC40C0EF-D110-CB4E-951E-5B997B97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2A9A7-1E98-5A4D-9126-4CE222889F24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32" name="육각형 12">
              <a:extLst>
                <a:ext uri="{FF2B5EF4-FFF2-40B4-BE49-F238E27FC236}">
                  <a16:creationId xmlns:a16="http://schemas.microsoft.com/office/drawing/2014/main" id="{C1E08976-CC42-4F4D-9C1E-EFEA211AC2DD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3" name="자유형: 도형 13">
              <a:extLst>
                <a:ext uri="{FF2B5EF4-FFF2-40B4-BE49-F238E27FC236}">
                  <a16:creationId xmlns:a16="http://schemas.microsoft.com/office/drawing/2014/main" id="{F74EF802-D8AF-374D-AB7A-BA0B3D4D8F8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B433E-84F7-E340-AEC7-65A1D3D5DFE1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6D251D-3834-7F45-A730-32F327FFA38F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58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E41ECF06-1996-4CD1-AC6D-3CE3D211904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3B0C7DBB-861B-43BD-985D-7E470615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CFF05F-C9DD-4EB4-A313-71BC9DAF3946}"/>
              </a:ext>
            </a:extLst>
          </p:cNvPr>
          <p:cNvSpPr/>
          <p:nvPr/>
        </p:nvSpPr>
        <p:spPr>
          <a:xfrm>
            <a:off x="758755" y="8565277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2EAD0006-E885-4232-84C4-C7B4080A2496}"/>
              </a:ext>
            </a:extLst>
          </p:cNvPr>
          <p:cNvSpPr/>
          <p:nvPr/>
        </p:nvSpPr>
        <p:spPr>
          <a:xfrm rot="16200000">
            <a:off x="654255" y="8559155"/>
            <a:ext cx="1268272" cy="1168896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6A654D-B213-436A-B254-42C5B882EAAE}"/>
              </a:ext>
            </a:extLst>
          </p:cNvPr>
          <p:cNvSpPr txBox="1"/>
          <p:nvPr/>
        </p:nvSpPr>
        <p:spPr>
          <a:xfrm>
            <a:off x="2175555" y="8921417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빅카인즈에서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한국일보 경제면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년치 기사를 다운로드하여 제목만 추출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DB28B9-A296-4FE5-8789-F1B3F5BEF096}"/>
              </a:ext>
            </a:extLst>
          </p:cNvPr>
          <p:cNvSpPr txBox="1"/>
          <p:nvPr/>
        </p:nvSpPr>
        <p:spPr>
          <a:xfrm>
            <a:off x="909499" y="8921417"/>
            <a:ext cx="96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B11B809-5405-4876-8B55-2E758418EB47}"/>
              </a:ext>
            </a:extLst>
          </p:cNvPr>
          <p:cNvSpPr/>
          <p:nvPr/>
        </p:nvSpPr>
        <p:spPr>
          <a:xfrm>
            <a:off x="4114800" y="1644375"/>
            <a:ext cx="1485901" cy="833009"/>
          </a:xfrm>
          <a:prstGeom prst="round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E7C2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1BEA5-29BD-48BD-9EAF-ABA03CA023F5}"/>
              </a:ext>
            </a:extLst>
          </p:cNvPr>
          <p:cNvSpPr txBox="1"/>
          <p:nvPr/>
        </p:nvSpPr>
        <p:spPr>
          <a:xfrm>
            <a:off x="4294588" y="1817343"/>
            <a:ext cx="123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EDA</a:t>
            </a:r>
            <a:r>
              <a:rPr lang="ko-KR" altLang="en-US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ACB547-3039-4926-BFED-63EC64851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305176"/>
            <a:ext cx="8458200" cy="442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3B3151-E494-4AE4-B4DB-F8781605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3314701"/>
            <a:ext cx="7010400" cy="4571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CC6ADD6-00C3-4CD5-B5B4-F862E2DB7D95}"/>
              </a:ext>
            </a:extLst>
          </p:cNvPr>
          <p:cNvSpPr/>
          <p:nvPr/>
        </p:nvSpPr>
        <p:spPr>
          <a:xfrm rot="5400000">
            <a:off x="9272588" y="5311791"/>
            <a:ext cx="533400" cy="333375"/>
          </a:xfrm>
          <a:prstGeom prst="triangle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52F03D-83DA-4951-BAAE-5AC785C58CCB}"/>
              </a:ext>
            </a:extLst>
          </p:cNvPr>
          <p:cNvSpPr txBox="1"/>
          <p:nvPr/>
        </p:nvSpPr>
        <p:spPr>
          <a:xfrm>
            <a:off x="5943600" y="17907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데이터의 특성을 파악하여 출처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feature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결정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D7254A-2BE9-4E7C-AAB7-E1D54A45FAA6}"/>
              </a:ext>
            </a:extLst>
          </p:cNvPr>
          <p:cNvSpPr txBox="1"/>
          <p:nvPr/>
        </p:nvSpPr>
        <p:spPr>
          <a:xfrm>
            <a:off x="14478000" y="810280"/>
            <a:ext cx="36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뉴스 데이터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A57E48-7428-A348-8BB3-2110557AE14A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2" name="육각형 12">
              <a:extLst>
                <a:ext uri="{FF2B5EF4-FFF2-40B4-BE49-F238E27FC236}">
                  <a16:creationId xmlns:a16="http://schemas.microsoft.com/office/drawing/2014/main" id="{C863D97A-F8F0-9C4E-8ACE-DF3DBC70CAD0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3" name="자유형: 도형 13">
              <a:extLst>
                <a:ext uri="{FF2B5EF4-FFF2-40B4-BE49-F238E27FC236}">
                  <a16:creationId xmlns:a16="http://schemas.microsoft.com/office/drawing/2014/main" id="{1DD2061A-4475-5049-89F9-CD39488702E5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4B4824-6ADA-F544-BF0A-D22235832509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F32089-8C83-F64A-8447-FD87994F4C3C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E41ECF06-1996-4CD1-AC6D-3CE3D211904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3B0C7DBB-861B-43BD-985D-7E470615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6AA574-5F11-4394-9FD2-736F7A8DC780}"/>
              </a:ext>
            </a:extLst>
          </p:cNvPr>
          <p:cNvSpPr/>
          <p:nvPr/>
        </p:nvSpPr>
        <p:spPr>
          <a:xfrm>
            <a:off x="740612" y="8294828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F7827CE5-9DC0-4E22-9238-1F64F0BD4132}"/>
              </a:ext>
            </a:extLst>
          </p:cNvPr>
          <p:cNvSpPr/>
          <p:nvPr/>
        </p:nvSpPr>
        <p:spPr>
          <a:xfrm rot="16200000">
            <a:off x="636112" y="8344515"/>
            <a:ext cx="1268272" cy="1168896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054780-FBF4-4234-BAB3-83D3C2914105}"/>
              </a:ext>
            </a:extLst>
          </p:cNvPr>
          <p:cNvSpPr txBox="1"/>
          <p:nvPr/>
        </p:nvSpPr>
        <p:spPr>
          <a:xfrm>
            <a:off x="886593" y="8707951"/>
            <a:ext cx="96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25D770-1E48-4957-95F5-0BA1212B0FFE}"/>
              </a:ext>
            </a:extLst>
          </p:cNvPr>
          <p:cNvSpPr txBox="1"/>
          <p:nvPr/>
        </p:nvSpPr>
        <p:spPr>
          <a:xfrm>
            <a:off x="2171701" y="8707951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해외 감성분석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Library(Vader, </a:t>
            </a:r>
            <a:r>
              <a:rPr lang="en-US" altLang="ko-KR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Textblob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이용할 때에는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 번역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16B6E0-B4C6-4A72-A7DA-A30E9FF6D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" t="897" r="-692" b="-897"/>
          <a:stretch/>
        </p:blipFill>
        <p:spPr>
          <a:xfrm>
            <a:off x="685800" y="3293489"/>
            <a:ext cx="7922599" cy="4231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9FF11AD-E5EB-4174-861C-EABDF6405C9C}"/>
              </a:ext>
            </a:extLst>
          </p:cNvPr>
          <p:cNvSpPr/>
          <p:nvPr/>
        </p:nvSpPr>
        <p:spPr>
          <a:xfrm rot="5400000">
            <a:off x="8976142" y="5089761"/>
            <a:ext cx="533400" cy="333375"/>
          </a:xfrm>
          <a:prstGeom prst="triangle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BERT(Bidirectional Encoder Representations from Transformers) 구현하기 (2/2) |  Reinforce NLP">
            <a:extLst>
              <a:ext uri="{FF2B5EF4-FFF2-40B4-BE49-F238E27FC236}">
                <a16:creationId xmlns:a16="http://schemas.microsoft.com/office/drawing/2014/main" id="{F5739540-2E5F-4B30-8F97-8F0786502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388198"/>
            <a:ext cx="6248400" cy="42699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7C5B451-3C5E-49D7-9BC6-391C38341145}"/>
              </a:ext>
            </a:extLst>
          </p:cNvPr>
          <p:cNvSpPr/>
          <p:nvPr/>
        </p:nvSpPr>
        <p:spPr>
          <a:xfrm>
            <a:off x="4114800" y="1644375"/>
            <a:ext cx="1485901" cy="833009"/>
          </a:xfrm>
          <a:prstGeom prst="round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E7C25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468708-62A3-4F74-964E-D5C1A0E490C0}"/>
              </a:ext>
            </a:extLst>
          </p:cNvPr>
          <p:cNvSpPr txBox="1"/>
          <p:nvPr/>
        </p:nvSpPr>
        <p:spPr>
          <a:xfrm>
            <a:off x="4294588" y="1817343"/>
            <a:ext cx="123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EDA</a:t>
            </a:r>
            <a:r>
              <a:rPr lang="ko-KR" altLang="en-US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4A85B7-3160-49FF-8C5E-B3D70F46D358}"/>
              </a:ext>
            </a:extLst>
          </p:cNvPr>
          <p:cNvSpPr txBox="1"/>
          <p:nvPr/>
        </p:nvSpPr>
        <p:spPr>
          <a:xfrm>
            <a:off x="5943600" y="17907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데이터의 특성을 파악하여 출처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feature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결정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8F6539-28EF-4584-A5B3-B8CA4EB4B106}"/>
              </a:ext>
            </a:extLst>
          </p:cNvPr>
          <p:cNvSpPr txBox="1"/>
          <p:nvPr/>
        </p:nvSpPr>
        <p:spPr>
          <a:xfrm>
            <a:off x="14478000" y="810280"/>
            <a:ext cx="36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뉴스 데이터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AAD735C-A88E-2C44-ADD6-1BC700C739F7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2" name="육각형 12">
              <a:extLst>
                <a:ext uri="{FF2B5EF4-FFF2-40B4-BE49-F238E27FC236}">
                  <a16:creationId xmlns:a16="http://schemas.microsoft.com/office/drawing/2014/main" id="{9AFF8B61-9250-E346-84FC-5E934E2D6B13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3" name="자유형: 도형 13">
              <a:extLst>
                <a:ext uri="{FF2B5EF4-FFF2-40B4-BE49-F238E27FC236}">
                  <a16:creationId xmlns:a16="http://schemas.microsoft.com/office/drawing/2014/main" id="{6857C128-53C8-2D4F-BF3E-843B6B59C76A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B73A93-A1F1-5B4C-A1DB-E179F3E0E34C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D60A1E-0A2E-9045-B0E2-A191DAFAED43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1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E41ECF06-1996-4CD1-AC6D-3CE3D211904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3B0C7DBB-861B-43BD-985D-7E470615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FAAFBA7-8A5F-4B90-9F8A-10B29B9D2764}"/>
              </a:ext>
            </a:extLst>
          </p:cNvPr>
          <p:cNvSpPr/>
          <p:nvPr/>
        </p:nvSpPr>
        <p:spPr>
          <a:xfrm>
            <a:off x="745375" y="8420100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0952786C-1625-4680-8E34-F9032F75E7C1}"/>
              </a:ext>
            </a:extLst>
          </p:cNvPr>
          <p:cNvSpPr/>
          <p:nvPr/>
        </p:nvSpPr>
        <p:spPr>
          <a:xfrm rot="16200000">
            <a:off x="636112" y="8469788"/>
            <a:ext cx="1268272" cy="1168896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6999E9-B16E-4452-BDE8-859E9C94088A}"/>
              </a:ext>
            </a:extLst>
          </p:cNvPr>
          <p:cNvSpPr txBox="1"/>
          <p:nvPr/>
        </p:nvSpPr>
        <p:spPr>
          <a:xfrm>
            <a:off x="891356" y="8816042"/>
            <a:ext cx="96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피쳐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F41E9C-FBA9-4609-9474-04FC1796D3AC}"/>
              </a:ext>
            </a:extLst>
          </p:cNvPr>
          <p:cNvSpPr txBox="1"/>
          <p:nvPr/>
        </p:nvSpPr>
        <p:spPr>
          <a:xfrm>
            <a:off x="2181226" y="8816042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지도학습의 경우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KOSPI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주가변동에 따른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Label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값을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비지도학습의 경우 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Library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통해 산출한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score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값을 이용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524D82-6E79-4DD6-B1C3-81EA7467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479169"/>
            <a:ext cx="8153402" cy="4087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D0F18D-BCF6-414F-918C-1BDE6026E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40"/>
          <a:stretch/>
        </p:blipFill>
        <p:spPr>
          <a:xfrm>
            <a:off x="10681899" y="3314700"/>
            <a:ext cx="6410714" cy="42521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695D99B5-1BC4-41F3-AB2A-4D50B7992F72}"/>
              </a:ext>
            </a:extLst>
          </p:cNvPr>
          <p:cNvSpPr/>
          <p:nvPr/>
        </p:nvSpPr>
        <p:spPr>
          <a:xfrm>
            <a:off x="9120187" y="5766451"/>
            <a:ext cx="1243013" cy="637426"/>
          </a:xfrm>
          <a:prstGeom prst="homePlate">
            <a:avLst/>
          </a:prstGeom>
          <a:solidFill>
            <a:srgbClr val="D2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1A0FB-5BA5-4658-AF65-1C6BA12FDBA4}"/>
              </a:ext>
            </a:extLst>
          </p:cNvPr>
          <p:cNvSpPr txBox="1"/>
          <p:nvPr/>
        </p:nvSpPr>
        <p:spPr>
          <a:xfrm>
            <a:off x="9171260" y="5880657"/>
            <a:ext cx="96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비지도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0611E753-3231-461D-96BA-232FD7BC05B9}"/>
              </a:ext>
            </a:extLst>
          </p:cNvPr>
          <p:cNvSpPr/>
          <p:nvPr/>
        </p:nvSpPr>
        <p:spPr>
          <a:xfrm flipH="1">
            <a:off x="8991600" y="4628488"/>
            <a:ext cx="1243013" cy="637426"/>
          </a:xfrm>
          <a:prstGeom prst="homePlate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40FFC7-0658-42C2-A971-B275F01B1F10}"/>
              </a:ext>
            </a:extLst>
          </p:cNvPr>
          <p:cNvSpPr txBox="1"/>
          <p:nvPr/>
        </p:nvSpPr>
        <p:spPr>
          <a:xfrm>
            <a:off x="9372600" y="4742694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DC8BAC0-0A6A-4E40-92FF-5597CAE7E034}"/>
              </a:ext>
            </a:extLst>
          </p:cNvPr>
          <p:cNvSpPr/>
          <p:nvPr/>
        </p:nvSpPr>
        <p:spPr>
          <a:xfrm>
            <a:off x="4114800" y="1644375"/>
            <a:ext cx="1485901" cy="833009"/>
          </a:xfrm>
          <a:prstGeom prst="round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E7C25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ABBF28-650A-40F2-A1B2-92247D61B84B}"/>
              </a:ext>
            </a:extLst>
          </p:cNvPr>
          <p:cNvSpPr txBox="1"/>
          <p:nvPr/>
        </p:nvSpPr>
        <p:spPr>
          <a:xfrm>
            <a:off x="4294588" y="1817343"/>
            <a:ext cx="123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EDA</a:t>
            </a:r>
            <a:r>
              <a:rPr lang="ko-KR" altLang="en-US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71859A-4EAB-4441-9AEE-7D1C1A00CDE1}"/>
              </a:ext>
            </a:extLst>
          </p:cNvPr>
          <p:cNvSpPr txBox="1"/>
          <p:nvPr/>
        </p:nvSpPr>
        <p:spPr>
          <a:xfrm>
            <a:off x="5943600" y="17907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데이터의 특성을 파악하여 출처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feature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결정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3B3397-6F8B-4BAB-831E-86C11B8CB72B}"/>
              </a:ext>
            </a:extLst>
          </p:cNvPr>
          <p:cNvSpPr txBox="1"/>
          <p:nvPr/>
        </p:nvSpPr>
        <p:spPr>
          <a:xfrm>
            <a:off x="14478000" y="810280"/>
            <a:ext cx="36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뉴스 데이터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9843B2-B710-AD43-A8E5-38F810F79079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4" name="육각형 12">
              <a:extLst>
                <a:ext uri="{FF2B5EF4-FFF2-40B4-BE49-F238E27FC236}">
                  <a16:creationId xmlns:a16="http://schemas.microsoft.com/office/drawing/2014/main" id="{8B17DFE6-113E-6F43-8734-89D0B368EA9F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4" name="자유형: 도형 13">
              <a:extLst>
                <a:ext uri="{FF2B5EF4-FFF2-40B4-BE49-F238E27FC236}">
                  <a16:creationId xmlns:a16="http://schemas.microsoft.com/office/drawing/2014/main" id="{0B19777A-C904-E84B-9B57-25F6FE303475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7591B3-E9A2-FE48-B1BA-EC3C30BE8074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F3D4DF-EBBC-C24A-AEED-2ECBA9D6008E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64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E41ECF06-1996-4CD1-AC6D-3CE3D211904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3B0C7DBB-861B-43BD-985D-7E470615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B11B809-5405-4876-8B55-2E758418EB47}"/>
              </a:ext>
            </a:extLst>
          </p:cNvPr>
          <p:cNvSpPr/>
          <p:nvPr/>
        </p:nvSpPr>
        <p:spPr>
          <a:xfrm>
            <a:off x="4042064" y="1719691"/>
            <a:ext cx="1714500" cy="833009"/>
          </a:xfrm>
          <a:prstGeom prst="round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E7C2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1BEA5-29BD-48BD-9EAF-ABA03CA023F5}"/>
              </a:ext>
            </a:extLst>
          </p:cNvPr>
          <p:cNvSpPr txBox="1"/>
          <p:nvPr/>
        </p:nvSpPr>
        <p:spPr>
          <a:xfrm>
            <a:off x="4270663" y="1892659"/>
            <a:ext cx="148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전처리</a:t>
            </a:r>
            <a:r>
              <a:rPr lang="ko-KR" altLang="en-US" sz="2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27DB67C-3C33-4A48-B1A0-F4254A05F9D5}"/>
              </a:ext>
            </a:extLst>
          </p:cNvPr>
          <p:cNvSpPr/>
          <p:nvPr/>
        </p:nvSpPr>
        <p:spPr>
          <a:xfrm>
            <a:off x="745375" y="6935888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FCFFFDA9-4934-4FB9-97E9-24816FD11EA0}"/>
              </a:ext>
            </a:extLst>
          </p:cNvPr>
          <p:cNvSpPr/>
          <p:nvPr/>
        </p:nvSpPr>
        <p:spPr>
          <a:xfrm rot="16200000">
            <a:off x="636112" y="6985576"/>
            <a:ext cx="1268272" cy="1168896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792DC-CB67-4E68-9452-0578AB6C4217}"/>
              </a:ext>
            </a:extLst>
          </p:cNvPr>
          <p:cNvSpPr txBox="1"/>
          <p:nvPr/>
        </p:nvSpPr>
        <p:spPr>
          <a:xfrm>
            <a:off x="740612" y="7200900"/>
            <a:ext cx="111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불용어</a:t>
            </a:r>
            <a:endParaRPr lang="en-US" altLang="ko-KR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D7C159-7068-446C-B42C-543210D772CF}"/>
              </a:ext>
            </a:extLst>
          </p:cNvPr>
          <p:cNvSpPr txBox="1"/>
          <p:nvPr/>
        </p:nvSpPr>
        <p:spPr>
          <a:xfrm>
            <a:off x="2181226" y="7331830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주식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경우 일반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불용어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개념이 다소 상이한 부분이 있어 최소한도로 진행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50BD66D-C237-4832-BCB3-C958390EB433}"/>
              </a:ext>
            </a:extLst>
          </p:cNvPr>
          <p:cNvSpPr/>
          <p:nvPr/>
        </p:nvSpPr>
        <p:spPr>
          <a:xfrm>
            <a:off x="745375" y="5399228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위쪽 모서리 52">
            <a:extLst>
              <a:ext uri="{FF2B5EF4-FFF2-40B4-BE49-F238E27FC236}">
                <a16:creationId xmlns:a16="http://schemas.microsoft.com/office/drawing/2014/main" id="{BB07B3B3-B286-425E-A85A-BEF5E2D8BAC9}"/>
              </a:ext>
            </a:extLst>
          </p:cNvPr>
          <p:cNvSpPr/>
          <p:nvPr/>
        </p:nvSpPr>
        <p:spPr>
          <a:xfrm rot="16200000">
            <a:off x="636112" y="5448916"/>
            <a:ext cx="1268272" cy="1168896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5AA5B8-C479-4667-B7C3-3A4D028CB4B7}"/>
              </a:ext>
            </a:extLst>
          </p:cNvPr>
          <p:cNvSpPr txBox="1"/>
          <p:nvPr/>
        </p:nvSpPr>
        <p:spPr>
          <a:xfrm>
            <a:off x="740612" y="5676900"/>
            <a:ext cx="111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endParaRPr lang="en-US" altLang="ko-KR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처리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E766-300A-40B9-8726-08BCC79D8F59}"/>
              </a:ext>
            </a:extLst>
          </p:cNvPr>
          <p:cNvSpPr txBox="1"/>
          <p:nvPr/>
        </p:nvSpPr>
        <p:spPr>
          <a:xfrm>
            <a:off x="2181226" y="5807830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KOSPI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지수 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변동값의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결측치를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채울 때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 전날 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변동값을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5F977D6-CF6E-4B2C-9D2A-C4B45DA54B62}"/>
              </a:ext>
            </a:extLst>
          </p:cNvPr>
          <p:cNvSpPr/>
          <p:nvPr/>
        </p:nvSpPr>
        <p:spPr>
          <a:xfrm>
            <a:off x="745375" y="8448594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0231BC83-A4CC-4A82-93F8-FBEF448DEA15}"/>
              </a:ext>
            </a:extLst>
          </p:cNvPr>
          <p:cNvSpPr/>
          <p:nvPr/>
        </p:nvSpPr>
        <p:spPr>
          <a:xfrm rot="16200000">
            <a:off x="636112" y="8498282"/>
            <a:ext cx="1268272" cy="1168896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DD2837-B31F-4FB0-BB7D-A0B05C0187EE}"/>
              </a:ext>
            </a:extLst>
          </p:cNvPr>
          <p:cNvSpPr txBox="1"/>
          <p:nvPr/>
        </p:nvSpPr>
        <p:spPr>
          <a:xfrm>
            <a:off x="740612" y="8844536"/>
            <a:ext cx="111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피쳐화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87C4B1-1052-45B1-9722-A1CB08A755C8}"/>
              </a:ext>
            </a:extLst>
          </p:cNvPr>
          <p:cNvSpPr txBox="1"/>
          <p:nvPr/>
        </p:nvSpPr>
        <p:spPr>
          <a:xfrm>
            <a:off x="2181226" y="8844536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극성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(Polarity)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도출을 위해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KOSPI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지수 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변동값을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Label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이용하거나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감성사전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Library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874213-B2D4-4446-B5A3-2049EE260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3" t="-6200" r="532" b="6200"/>
          <a:stretch/>
        </p:blipFill>
        <p:spPr>
          <a:xfrm>
            <a:off x="498021" y="3450872"/>
            <a:ext cx="7924799" cy="1159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TextBlob Reviews 2022: Details, Pricing, &amp;amp; Features | G2">
            <a:extLst>
              <a:ext uri="{FF2B5EF4-FFF2-40B4-BE49-F238E27FC236}">
                <a16:creationId xmlns:a16="http://schemas.microsoft.com/office/drawing/2014/main" id="{EC67FBC2-C2D4-40C9-A1EF-A1F6AA69F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096" y="3476520"/>
            <a:ext cx="2304342" cy="120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ntiment Analysis — Comparing 3 Common Approaches: Naive Bayes, LSTM, and  VADER | by Kevin C Lee | Towards Data Science">
            <a:extLst>
              <a:ext uri="{FF2B5EF4-FFF2-40B4-BE49-F238E27FC236}">
                <a16:creationId xmlns:a16="http://schemas.microsoft.com/office/drawing/2014/main" id="{0D5C54E5-A00D-4033-87DE-22506848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20" y="2933700"/>
            <a:ext cx="6710364" cy="21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71BBBB2-29F3-4121-B5D3-57E9FDF7CBC2}"/>
              </a:ext>
            </a:extLst>
          </p:cNvPr>
          <p:cNvSpPr txBox="1"/>
          <p:nvPr/>
        </p:nvSpPr>
        <p:spPr>
          <a:xfrm>
            <a:off x="6023263" y="1940872"/>
            <a:ext cx="7387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불용어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제거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등을 통해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만들기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9AEB2F-C532-4A15-8B50-5843DB0A6A2D}"/>
              </a:ext>
            </a:extLst>
          </p:cNvPr>
          <p:cNvSpPr txBox="1"/>
          <p:nvPr/>
        </p:nvSpPr>
        <p:spPr>
          <a:xfrm>
            <a:off x="14325600" y="792402"/>
            <a:ext cx="36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뉴스 데이터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91D623-0CD1-7742-BAA9-9BAAFE81E780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38" name="육각형 12">
              <a:extLst>
                <a:ext uri="{FF2B5EF4-FFF2-40B4-BE49-F238E27FC236}">
                  <a16:creationId xmlns:a16="http://schemas.microsoft.com/office/drawing/2014/main" id="{00287411-962B-0046-A469-C490315B6DEA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9" name="자유형: 도형 13">
              <a:extLst>
                <a:ext uri="{FF2B5EF4-FFF2-40B4-BE49-F238E27FC236}">
                  <a16:creationId xmlns:a16="http://schemas.microsoft.com/office/drawing/2014/main" id="{200156CA-6558-AF4F-94FC-31ED0EEB116E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91745-7B44-3242-BD29-177B5D42E964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49DD40-AB3F-F149-B8E7-2F20D8EE80D5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8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E41ECF06-1996-4CD1-AC6D-3CE3D211904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3B0C7DBB-861B-43BD-985D-7E470615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CFF05F-C9DD-4EB4-A313-71BC9DAF3946}"/>
              </a:ext>
            </a:extLst>
          </p:cNvPr>
          <p:cNvSpPr/>
          <p:nvPr/>
        </p:nvSpPr>
        <p:spPr>
          <a:xfrm>
            <a:off x="740612" y="8420100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2EAD0006-E885-4232-84C4-C7B4080A2496}"/>
              </a:ext>
            </a:extLst>
          </p:cNvPr>
          <p:cNvSpPr/>
          <p:nvPr/>
        </p:nvSpPr>
        <p:spPr>
          <a:xfrm rot="16200000">
            <a:off x="715363" y="8401402"/>
            <a:ext cx="1268272" cy="1327398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6A654D-B213-436A-B254-42C5B882EAAE}"/>
              </a:ext>
            </a:extLst>
          </p:cNvPr>
          <p:cNvSpPr txBox="1"/>
          <p:nvPr/>
        </p:nvSpPr>
        <p:spPr>
          <a:xfrm>
            <a:off x="2157412" y="8842915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일본에서 만든 범용 형태소 분석기 엔진으로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-ko-</a:t>
            </a:r>
            <a:r>
              <a:rPr lang="en-US" altLang="ko-KR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dic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한국어 형태소 사전과 결합하여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LSTM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측정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DB28B9-A296-4FE5-8789-F1B3F5BEF096}"/>
              </a:ext>
            </a:extLst>
          </p:cNvPr>
          <p:cNvSpPr txBox="1"/>
          <p:nvPr/>
        </p:nvSpPr>
        <p:spPr>
          <a:xfrm>
            <a:off x="723328" y="8627471"/>
            <a:ext cx="128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endParaRPr lang="en-US" altLang="ko-KR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&amp;LSTM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B11B809-5405-4876-8B55-2E758418EB47}"/>
              </a:ext>
            </a:extLst>
          </p:cNvPr>
          <p:cNvSpPr/>
          <p:nvPr/>
        </p:nvSpPr>
        <p:spPr>
          <a:xfrm>
            <a:off x="3124200" y="1795891"/>
            <a:ext cx="2486026" cy="833009"/>
          </a:xfrm>
          <a:prstGeom prst="round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E7C2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1BEA5-29BD-48BD-9EAF-ABA03CA023F5}"/>
              </a:ext>
            </a:extLst>
          </p:cNvPr>
          <p:cNvSpPr txBox="1"/>
          <p:nvPr/>
        </p:nvSpPr>
        <p:spPr>
          <a:xfrm>
            <a:off x="3248026" y="1968859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정확도 측정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DCBFBE-93E7-4D4D-AB37-2E938982F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27" b="69911"/>
          <a:stretch/>
        </p:blipFill>
        <p:spPr>
          <a:xfrm>
            <a:off x="723328" y="3656997"/>
            <a:ext cx="16289192" cy="384870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1054CA5-96AB-4CB1-84B4-5F32C512B4D2}"/>
              </a:ext>
            </a:extLst>
          </p:cNvPr>
          <p:cNvSpPr txBox="1"/>
          <p:nvPr/>
        </p:nvSpPr>
        <p:spPr>
          <a:xfrm>
            <a:off x="5867400" y="200246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극성 분류 정확도를 측정함으로써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신뢰성 확보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B4835-A762-4B9C-98FF-FBF1409B50E2}"/>
              </a:ext>
            </a:extLst>
          </p:cNvPr>
          <p:cNvSpPr txBox="1"/>
          <p:nvPr/>
        </p:nvSpPr>
        <p:spPr>
          <a:xfrm>
            <a:off x="14325600" y="792402"/>
            <a:ext cx="36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뉴스 데이터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6A8402-3E19-454A-B28F-FB774E9DEBDC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0" name="육각형 12">
              <a:extLst>
                <a:ext uri="{FF2B5EF4-FFF2-40B4-BE49-F238E27FC236}">
                  <a16:creationId xmlns:a16="http://schemas.microsoft.com/office/drawing/2014/main" id="{F6070893-B202-3048-B885-5A8790CBEFA7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1" name="자유형: 도형 13">
              <a:extLst>
                <a:ext uri="{FF2B5EF4-FFF2-40B4-BE49-F238E27FC236}">
                  <a16:creationId xmlns:a16="http://schemas.microsoft.com/office/drawing/2014/main" id="{9D956B0F-EEE5-DD46-87C1-49B0F38A1B59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A286B7-0CF6-B248-923C-EA22C4C84759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0AFA9C-D9BD-0844-B7CD-44BAAF7FCBC4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779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E41ECF06-1996-4CD1-AC6D-3CE3D211904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3B0C7DBB-861B-43BD-985D-7E470615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CFF05F-C9DD-4EB4-A313-71BC9DAF3946}"/>
              </a:ext>
            </a:extLst>
          </p:cNvPr>
          <p:cNvSpPr/>
          <p:nvPr/>
        </p:nvSpPr>
        <p:spPr>
          <a:xfrm>
            <a:off x="740612" y="8343900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DB28B9-A296-4FE5-8789-F1B3F5BEF096}"/>
              </a:ext>
            </a:extLst>
          </p:cNvPr>
          <p:cNvSpPr txBox="1"/>
          <p:nvPr/>
        </p:nvSpPr>
        <p:spPr>
          <a:xfrm>
            <a:off x="723328" y="8785652"/>
            <a:ext cx="128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626AC7B-EA47-4003-A64D-300672DC8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" t="64244"/>
          <a:stretch/>
        </p:blipFill>
        <p:spPr>
          <a:xfrm>
            <a:off x="723328" y="3449273"/>
            <a:ext cx="16505934" cy="41326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00FC5E-E18A-4C08-B237-D0FD885F8E0A}"/>
              </a:ext>
            </a:extLst>
          </p:cNvPr>
          <p:cNvSpPr txBox="1"/>
          <p:nvPr/>
        </p:nvSpPr>
        <p:spPr>
          <a:xfrm>
            <a:off x="2157412" y="8766715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일본에서 만든 범용 형태소 분석기 엔진으로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-ko-</a:t>
            </a:r>
            <a:r>
              <a:rPr lang="en-US" altLang="ko-KR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dic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한국어 형태소 사전과 결합하여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LSTM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측정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3A78538-DE08-49D1-B11A-B8C81C70D837}"/>
                  </a:ext>
                </a:extLst>
              </p14:cNvPr>
              <p14:cNvContentPartPr/>
              <p14:nvPr/>
            </p14:nvContentPartPr>
            <p14:xfrm>
              <a:off x="10072822" y="3839213"/>
              <a:ext cx="1326600" cy="302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3A78538-DE08-49D1-B11A-B8C81C70D8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9182" y="3731213"/>
                <a:ext cx="14342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61884D4-CB60-4A81-93DD-30868B5A6639}"/>
                  </a:ext>
                </a:extLst>
              </p14:cNvPr>
              <p14:cNvContentPartPr/>
              <p14:nvPr/>
            </p14:nvContentPartPr>
            <p14:xfrm>
              <a:off x="10043662" y="5110373"/>
              <a:ext cx="1327680" cy="151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61884D4-CB60-4A81-93DD-30868B5A66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90022" y="5002733"/>
                <a:ext cx="14353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55B5193-FD60-4D36-B393-F42B6FA9BFD5}"/>
                  </a:ext>
                </a:extLst>
              </p14:cNvPr>
              <p14:cNvContentPartPr/>
              <p14:nvPr/>
            </p14:nvContentPartPr>
            <p14:xfrm>
              <a:off x="10029622" y="6338333"/>
              <a:ext cx="1333800" cy="586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55B5193-FD60-4D36-B393-F42B6FA9BF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5982" y="6230693"/>
                <a:ext cx="1441440" cy="27432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B4273487-C98B-4DD6-8744-7DEC6F2C650D}"/>
              </a:ext>
            </a:extLst>
          </p:cNvPr>
          <p:cNvSpPr/>
          <p:nvPr/>
        </p:nvSpPr>
        <p:spPr>
          <a:xfrm rot="16200000">
            <a:off x="715363" y="8325202"/>
            <a:ext cx="1268272" cy="1327398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DF97EE-727A-4E16-8227-29F3E577B903}"/>
              </a:ext>
            </a:extLst>
          </p:cNvPr>
          <p:cNvSpPr txBox="1"/>
          <p:nvPr/>
        </p:nvSpPr>
        <p:spPr>
          <a:xfrm>
            <a:off x="723328" y="8551271"/>
            <a:ext cx="128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endParaRPr lang="en-US" altLang="ko-KR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&amp;LSTM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E114598-0768-4DBA-B544-343DAABF13F0}"/>
              </a:ext>
            </a:extLst>
          </p:cNvPr>
          <p:cNvSpPr/>
          <p:nvPr/>
        </p:nvSpPr>
        <p:spPr>
          <a:xfrm>
            <a:off x="3124200" y="1795891"/>
            <a:ext cx="2486026" cy="833009"/>
          </a:xfrm>
          <a:prstGeom prst="round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E7C25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8904EC-75EB-4C6F-86FE-CCC0F655CF56}"/>
              </a:ext>
            </a:extLst>
          </p:cNvPr>
          <p:cNvSpPr txBox="1"/>
          <p:nvPr/>
        </p:nvSpPr>
        <p:spPr>
          <a:xfrm>
            <a:off x="3248026" y="1968859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정확도 측정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A07C4-5AFD-4C7F-B307-FD1AB2FFAB31}"/>
              </a:ext>
            </a:extLst>
          </p:cNvPr>
          <p:cNvSpPr txBox="1"/>
          <p:nvPr/>
        </p:nvSpPr>
        <p:spPr>
          <a:xfrm>
            <a:off x="5867400" y="200246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극성 분류 정확도를 측정함으로써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신뢰성 확보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063FB-523A-4A4C-BE6D-5413CBBBD8B9}"/>
              </a:ext>
            </a:extLst>
          </p:cNvPr>
          <p:cNvSpPr txBox="1"/>
          <p:nvPr/>
        </p:nvSpPr>
        <p:spPr>
          <a:xfrm>
            <a:off x="14325600" y="792402"/>
            <a:ext cx="36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뉴스 데이터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B457E77-1C29-C04B-94C6-9F78670D7CD1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3" name="육각형 12">
              <a:extLst>
                <a:ext uri="{FF2B5EF4-FFF2-40B4-BE49-F238E27FC236}">
                  <a16:creationId xmlns:a16="http://schemas.microsoft.com/office/drawing/2014/main" id="{8A3C4D83-4873-734D-8741-8D6F27A14BC3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9F88F257-7C3A-8644-B73C-C6892718EE83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7F5D5F-D1CE-6B4E-9FE5-AB426208897B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D84849-B786-9543-BD40-F4FF63C51539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517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E41ECF06-1996-4CD1-AC6D-3CE3D211904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3B0C7DBB-861B-43BD-985D-7E470615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CFF05F-C9DD-4EB4-A313-71BC9DAF3946}"/>
              </a:ext>
            </a:extLst>
          </p:cNvPr>
          <p:cNvSpPr/>
          <p:nvPr/>
        </p:nvSpPr>
        <p:spPr>
          <a:xfrm>
            <a:off x="740612" y="8343900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6A654D-B213-436A-B254-42C5B882EAAE}"/>
              </a:ext>
            </a:extLst>
          </p:cNvPr>
          <p:cNvSpPr txBox="1"/>
          <p:nvPr/>
        </p:nvSpPr>
        <p:spPr>
          <a:xfrm>
            <a:off x="2157412" y="8766715"/>
            <a:ext cx="1519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NLTK(Natural Language Toolkit)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자연어 처리 패키지와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Linear Regression, Random Forest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DB28B9-A296-4FE5-8789-F1B3F5BEF096}"/>
              </a:ext>
            </a:extLst>
          </p:cNvPr>
          <p:cNvSpPr txBox="1"/>
          <p:nvPr/>
        </p:nvSpPr>
        <p:spPr>
          <a:xfrm>
            <a:off x="723328" y="8785652"/>
            <a:ext cx="128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3D2D6B4E-8064-4257-A036-8E3857C75B7A}"/>
              </a:ext>
            </a:extLst>
          </p:cNvPr>
          <p:cNvSpPr/>
          <p:nvPr/>
        </p:nvSpPr>
        <p:spPr>
          <a:xfrm rot="16200000">
            <a:off x="715363" y="8325202"/>
            <a:ext cx="1268272" cy="1327398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15E5B-2F94-4A5A-A0E8-0C115A4BE763}"/>
              </a:ext>
            </a:extLst>
          </p:cNvPr>
          <p:cNvSpPr txBox="1"/>
          <p:nvPr/>
        </p:nvSpPr>
        <p:spPr>
          <a:xfrm>
            <a:off x="723328" y="8551271"/>
            <a:ext cx="128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NLTK&amp;</a:t>
            </a:r>
          </a:p>
          <a:p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models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AABE43-9D75-493E-BF64-3A0971EB5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41365"/>
            <a:ext cx="6417546" cy="49215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161386-236B-435D-830A-EC4CA93C335B}"/>
              </a:ext>
            </a:extLst>
          </p:cNvPr>
          <p:cNvSpPr txBox="1"/>
          <p:nvPr/>
        </p:nvSpPr>
        <p:spPr>
          <a:xfrm>
            <a:off x="7141446" y="3525200"/>
            <a:ext cx="1046075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극성 나누기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(Neutral, Positive, Negative)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어간 추출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(Stemming)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표제어 추출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(Lemmatization)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CountVectorizer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이용해 </a:t>
            </a:r>
            <a:r>
              <a:rPr lang="en-US" altLang="ko-KR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BoW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Model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만들기</a:t>
            </a:r>
            <a:endParaRPr lang="en-US" altLang="ko-KR" sz="2400" spc="-30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659C6F-9FBB-41CA-A90B-14F58F2A7EE2}"/>
              </a:ext>
            </a:extLst>
          </p:cNvPr>
          <p:cNvSpPr txBox="1"/>
          <p:nvPr/>
        </p:nvSpPr>
        <p:spPr>
          <a:xfrm>
            <a:off x="7391400" y="6631425"/>
            <a:ext cx="1046075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BoW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(Bag of Words) 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란 단어들의 순서는 전혀 고려하지 않고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단어들의 출현 빈도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(frequency)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에만 집중하는 텍스트 데이터의 수치화 표현 방법을 말함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3448B78-CAD4-4ADE-8600-B8AF729FE19D}"/>
              </a:ext>
            </a:extLst>
          </p:cNvPr>
          <p:cNvSpPr/>
          <p:nvPr/>
        </p:nvSpPr>
        <p:spPr>
          <a:xfrm>
            <a:off x="3124200" y="1606182"/>
            <a:ext cx="2486026" cy="833009"/>
          </a:xfrm>
          <a:prstGeom prst="round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E7C25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EB7FA-F270-4062-862F-5C7FE930A312}"/>
              </a:ext>
            </a:extLst>
          </p:cNvPr>
          <p:cNvSpPr txBox="1"/>
          <p:nvPr/>
        </p:nvSpPr>
        <p:spPr>
          <a:xfrm>
            <a:off x="3248026" y="177915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정확도 측정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492599-C4B0-4E71-B769-FCF1BD093354}"/>
              </a:ext>
            </a:extLst>
          </p:cNvPr>
          <p:cNvSpPr txBox="1"/>
          <p:nvPr/>
        </p:nvSpPr>
        <p:spPr>
          <a:xfrm>
            <a:off x="5867400" y="1812751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극성 분류 정확도를 측정함으로써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신뢰성 확보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090FF4-9A09-4A49-AFFE-A3A79051CC92}"/>
              </a:ext>
            </a:extLst>
          </p:cNvPr>
          <p:cNvSpPr txBox="1"/>
          <p:nvPr/>
        </p:nvSpPr>
        <p:spPr>
          <a:xfrm>
            <a:off x="14325600" y="792402"/>
            <a:ext cx="36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뉴스 데이터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201A7D-B892-7040-8D14-35D3708561A7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4" name="육각형 12">
              <a:extLst>
                <a:ext uri="{FF2B5EF4-FFF2-40B4-BE49-F238E27FC236}">
                  <a16:creationId xmlns:a16="http://schemas.microsoft.com/office/drawing/2014/main" id="{F89BC305-267A-4749-B983-8C622C656AB0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6" name="자유형: 도형 13">
              <a:extLst>
                <a:ext uri="{FF2B5EF4-FFF2-40B4-BE49-F238E27FC236}">
                  <a16:creationId xmlns:a16="http://schemas.microsoft.com/office/drawing/2014/main" id="{1A14FF67-C8DC-6E42-8EF6-1EC5E1533A72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EE177C-E694-344B-B127-0B2254295B94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A7BB46-0BC5-BC43-BAFC-3A21739EFFC9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7542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잘린 대각선 방향 모서리 12">
            <a:extLst>
              <a:ext uri="{FF2B5EF4-FFF2-40B4-BE49-F238E27FC236}">
                <a16:creationId xmlns:a16="http://schemas.microsoft.com/office/drawing/2014/main" id="{29329774-F9ED-42FB-B69F-0B7D639953EF}"/>
              </a:ext>
            </a:extLst>
          </p:cNvPr>
          <p:cNvSpPr/>
          <p:nvPr/>
        </p:nvSpPr>
        <p:spPr>
          <a:xfrm>
            <a:off x="2942772" y="3543300"/>
            <a:ext cx="3249138" cy="585552"/>
          </a:xfrm>
          <a:prstGeom prst="snip2Diag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E41ECF06-1996-4CD1-AC6D-3CE3D211904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3B0C7DBB-861B-43BD-985D-7E470615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CFF05F-C9DD-4EB4-A313-71BC9DAF3946}"/>
              </a:ext>
            </a:extLst>
          </p:cNvPr>
          <p:cNvSpPr/>
          <p:nvPr/>
        </p:nvSpPr>
        <p:spPr>
          <a:xfrm>
            <a:off x="740612" y="8572500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6A654D-B213-436A-B254-42C5B882EAAE}"/>
              </a:ext>
            </a:extLst>
          </p:cNvPr>
          <p:cNvSpPr txBox="1"/>
          <p:nvPr/>
        </p:nvSpPr>
        <p:spPr>
          <a:xfrm>
            <a:off x="2157412" y="8995315"/>
            <a:ext cx="1519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NLTK(Natural Language Toolkit)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자연어 처리 패키지와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Linear Regression, Random Forest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DB28B9-A296-4FE5-8789-F1B3F5BEF096}"/>
              </a:ext>
            </a:extLst>
          </p:cNvPr>
          <p:cNvSpPr txBox="1"/>
          <p:nvPr/>
        </p:nvSpPr>
        <p:spPr>
          <a:xfrm>
            <a:off x="723328" y="9014252"/>
            <a:ext cx="128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3D2D6B4E-8064-4257-A036-8E3857C75B7A}"/>
              </a:ext>
            </a:extLst>
          </p:cNvPr>
          <p:cNvSpPr/>
          <p:nvPr/>
        </p:nvSpPr>
        <p:spPr>
          <a:xfrm rot="16200000">
            <a:off x="715363" y="8553802"/>
            <a:ext cx="1268272" cy="1327398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15E5B-2F94-4A5A-A0E8-0C115A4BE763}"/>
              </a:ext>
            </a:extLst>
          </p:cNvPr>
          <p:cNvSpPr txBox="1"/>
          <p:nvPr/>
        </p:nvSpPr>
        <p:spPr>
          <a:xfrm>
            <a:off x="723328" y="8779871"/>
            <a:ext cx="128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NLTK&amp;</a:t>
            </a:r>
          </a:p>
          <a:p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models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C1790E-DC32-451E-8EE3-1FCC52E2C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9" t="23238" r="11579"/>
          <a:stretch/>
        </p:blipFill>
        <p:spPr>
          <a:xfrm>
            <a:off x="3281618" y="4688036"/>
            <a:ext cx="2835495" cy="190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9E15CA-6AC5-417C-A5E1-1B823FB13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2521" r="62434" b="-14542"/>
          <a:stretch/>
        </p:blipFill>
        <p:spPr>
          <a:xfrm>
            <a:off x="1676400" y="6609391"/>
            <a:ext cx="5368241" cy="7925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E8510D-83EA-40A1-8EB4-5327969F8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66"/>
          <a:stretch/>
        </p:blipFill>
        <p:spPr>
          <a:xfrm>
            <a:off x="740612" y="7364850"/>
            <a:ext cx="7992953" cy="51744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3D16215-3B87-432C-9C5E-2EE54F9DFAAC}"/>
              </a:ext>
            </a:extLst>
          </p:cNvPr>
          <p:cNvCxnSpPr>
            <a:cxnSpLocks/>
          </p:cNvCxnSpPr>
          <p:nvPr/>
        </p:nvCxnSpPr>
        <p:spPr>
          <a:xfrm flipH="1">
            <a:off x="9073239" y="3726650"/>
            <a:ext cx="64170" cy="4591346"/>
          </a:xfrm>
          <a:prstGeom prst="line">
            <a:avLst/>
          </a:prstGeom>
          <a:ln w="38100">
            <a:solidFill>
              <a:srgbClr val="0E7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A9B5B80-CEB5-4659-ACC4-B0837930A180}"/>
              </a:ext>
            </a:extLst>
          </p:cNvPr>
          <p:cNvSpPr txBox="1"/>
          <p:nvPr/>
        </p:nvSpPr>
        <p:spPr>
          <a:xfrm>
            <a:off x="3160218" y="3621987"/>
            <a:ext cx="324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Linear Regression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사각형: 잘린 대각선 방향 모서리 39">
            <a:extLst>
              <a:ext uri="{FF2B5EF4-FFF2-40B4-BE49-F238E27FC236}">
                <a16:creationId xmlns:a16="http://schemas.microsoft.com/office/drawing/2014/main" id="{AC205093-2D10-4662-9870-B8762DC8A0C5}"/>
              </a:ext>
            </a:extLst>
          </p:cNvPr>
          <p:cNvSpPr/>
          <p:nvPr/>
        </p:nvSpPr>
        <p:spPr>
          <a:xfrm>
            <a:off x="11838462" y="3543300"/>
            <a:ext cx="3249138" cy="585552"/>
          </a:xfrm>
          <a:prstGeom prst="snip2Diag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E556F0-59CC-48C7-A439-198F584A40FD}"/>
              </a:ext>
            </a:extLst>
          </p:cNvPr>
          <p:cNvSpPr txBox="1"/>
          <p:nvPr/>
        </p:nvSpPr>
        <p:spPr>
          <a:xfrm>
            <a:off x="12055908" y="3621987"/>
            <a:ext cx="2903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8470DD-8775-446A-A182-408DFFCF3F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2" t="5043" r="4906" b="11562"/>
          <a:stretch/>
        </p:blipFill>
        <p:spPr>
          <a:xfrm>
            <a:off x="12055908" y="4752274"/>
            <a:ext cx="3092290" cy="18337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0245880-59B5-4CD4-AD3E-49D9E8425A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0455" b="9165"/>
          <a:stretch/>
        </p:blipFill>
        <p:spPr>
          <a:xfrm>
            <a:off x="10545635" y="6681389"/>
            <a:ext cx="6065965" cy="64852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F674B3C-D8B5-40F3-86C9-C16C2BD7D8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45" t="-11013"/>
          <a:stretch/>
        </p:blipFill>
        <p:spPr>
          <a:xfrm>
            <a:off x="9698999" y="7309642"/>
            <a:ext cx="8121769" cy="69416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0E3B25A-85A1-47DA-86E8-892A4F986CCA}"/>
              </a:ext>
            </a:extLst>
          </p:cNvPr>
          <p:cNvSpPr/>
          <p:nvPr/>
        </p:nvSpPr>
        <p:spPr>
          <a:xfrm>
            <a:off x="3124200" y="1606182"/>
            <a:ext cx="2486026" cy="833009"/>
          </a:xfrm>
          <a:prstGeom prst="round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E7C25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9BC65B-3844-4D6C-B2BD-A7A40939BD45}"/>
              </a:ext>
            </a:extLst>
          </p:cNvPr>
          <p:cNvSpPr txBox="1"/>
          <p:nvPr/>
        </p:nvSpPr>
        <p:spPr>
          <a:xfrm>
            <a:off x="3248026" y="177915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정확도 측정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C25CC7-DD18-4B2D-A20F-4EA97DC456DD}"/>
              </a:ext>
            </a:extLst>
          </p:cNvPr>
          <p:cNvSpPr txBox="1"/>
          <p:nvPr/>
        </p:nvSpPr>
        <p:spPr>
          <a:xfrm>
            <a:off x="5867400" y="1812751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극성 분류 정확도를 측정함으로써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신뢰성 확보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DF20F3-E87B-449D-B043-1A2667C0072E}"/>
              </a:ext>
            </a:extLst>
          </p:cNvPr>
          <p:cNvSpPr txBox="1"/>
          <p:nvPr/>
        </p:nvSpPr>
        <p:spPr>
          <a:xfrm>
            <a:off x="14325600" y="792402"/>
            <a:ext cx="36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뉴스 데이터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F8EE03-7D1D-4741-8B3C-A51282FE137F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36" name="육각형 12">
              <a:extLst>
                <a:ext uri="{FF2B5EF4-FFF2-40B4-BE49-F238E27FC236}">
                  <a16:creationId xmlns:a16="http://schemas.microsoft.com/office/drawing/2014/main" id="{C5A78531-D151-F448-A4FC-D646719B6318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46" name="자유형: 도형 13">
              <a:extLst>
                <a:ext uri="{FF2B5EF4-FFF2-40B4-BE49-F238E27FC236}">
                  <a16:creationId xmlns:a16="http://schemas.microsoft.com/office/drawing/2014/main" id="{F57EA1AD-17D8-6947-B21B-42EEAAE519E8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A4AF9-48FC-BB46-AD1F-BE7FC1B2A276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A0EAB2-8189-AD41-B385-8C96E0BE077B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03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3B8A86E-2275-4918-867A-4DBB519B65C5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SNS</a:t>
            </a:r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데이터</a:t>
            </a:r>
          </a:p>
        </p:txBody>
      </p: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E41ECF06-1996-4CD1-AC6D-3CE3D211904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3B0C7DBB-861B-43BD-985D-7E470615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CFF05F-C9DD-4EB4-A313-71BC9DAF3946}"/>
              </a:ext>
            </a:extLst>
          </p:cNvPr>
          <p:cNvSpPr/>
          <p:nvPr/>
        </p:nvSpPr>
        <p:spPr>
          <a:xfrm>
            <a:off x="740612" y="7048500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2EAD0006-E885-4232-84C4-C7B4080A2496}"/>
              </a:ext>
            </a:extLst>
          </p:cNvPr>
          <p:cNvSpPr/>
          <p:nvPr/>
        </p:nvSpPr>
        <p:spPr>
          <a:xfrm rot="16200000">
            <a:off x="636112" y="7109053"/>
            <a:ext cx="1268272" cy="1168896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6A654D-B213-436A-B254-42C5B882EAAE}"/>
              </a:ext>
            </a:extLst>
          </p:cNvPr>
          <p:cNvSpPr txBox="1"/>
          <p:nvPr/>
        </p:nvSpPr>
        <p:spPr>
          <a:xfrm>
            <a:off x="2157412" y="7471315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Twitter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각 종목 키워드를 크롤링하여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개년치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수집한 후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Ko-</a:t>
            </a:r>
            <a:r>
              <a:rPr lang="en-US" altLang="ko-KR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electra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이용하여 감성점수 도출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DB28B9-A296-4FE5-8789-F1B3F5BEF096}"/>
              </a:ext>
            </a:extLst>
          </p:cNvPr>
          <p:cNvSpPr txBox="1"/>
          <p:nvPr/>
        </p:nvSpPr>
        <p:spPr>
          <a:xfrm>
            <a:off x="891356" y="7471315"/>
            <a:ext cx="96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계획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9A609C-E270-4DA6-8981-F2550376F969}"/>
              </a:ext>
            </a:extLst>
          </p:cNvPr>
          <p:cNvSpPr/>
          <p:nvPr/>
        </p:nvSpPr>
        <p:spPr>
          <a:xfrm>
            <a:off x="728681" y="8498257"/>
            <a:ext cx="16556788" cy="1268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3A5AC31D-1912-41AB-8A3A-DDE371871C56}"/>
              </a:ext>
            </a:extLst>
          </p:cNvPr>
          <p:cNvSpPr/>
          <p:nvPr/>
        </p:nvSpPr>
        <p:spPr>
          <a:xfrm rot="16200000">
            <a:off x="624181" y="8558810"/>
            <a:ext cx="1268272" cy="1168896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7FA71E-C42A-423D-8AD4-786C33944944}"/>
              </a:ext>
            </a:extLst>
          </p:cNvPr>
          <p:cNvSpPr txBox="1"/>
          <p:nvPr/>
        </p:nvSpPr>
        <p:spPr>
          <a:xfrm>
            <a:off x="2145481" y="8921072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해당 키워드 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검색량이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불규칙해 시계열 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데이터로서의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정확도 측정이 어렵고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광고나 </a:t>
            </a:r>
            <a:r>
              <a:rPr lang="ko-KR" altLang="en-US" sz="2800" spc="-15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도배글이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너무 많음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7CEDA-229C-4ACC-AE38-CBA1673EB5D8}"/>
              </a:ext>
            </a:extLst>
          </p:cNvPr>
          <p:cNvSpPr txBox="1"/>
          <p:nvPr/>
        </p:nvSpPr>
        <p:spPr>
          <a:xfrm>
            <a:off x="740612" y="8921072"/>
            <a:ext cx="1102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문제점 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0FB997-B4D3-4FF4-A1A2-5ED27AD3ADC9}"/>
              </a:ext>
            </a:extLst>
          </p:cNvPr>
          <p:cNvGrpSpPr/>
          <p:nvPr/>
        </p:nvGrpSpPr>
        <p:grpSpPr>
          <a:xfrm>
            <a:off x="9584922" y="3009335"/>
            <a:ext cx="7765067" cy="3641214"/>
            <a:chOff x="9892349" y="6600243"/>
            <a:chExt cx="7303267" cy="3014418"/>
          </a:xfrm>
        </p:grpSpPr>
        <p:pic>
          <p:nvPicPr>
            <p:cNvPr id="3" name="그림 2" descr="텍스트, 주차장이(가) 표시된 사진&#10;&#10;자동 생성된 설명">
              <a:extLst>
                <a:ext uri="{FF2B5EF4-FFF2-40B4-BE49-F238E27FC236}">
                  <a16:creationId xmlns:a16="http://schemas.microsoft.com/office/drawing/2014/main" id="{F7A04D9E-0A2C-4A71-A9F0-EF55DFECD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" t="5750" r="1022" b="3742"/>
            <a:stretch/>
          </p:blipFill>
          <p:spPr>
            <a:xfrm>
              <a:off x="9892349" y="6600243"/>
              <a:ext cx="7303267" cy="301441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35F3F45-29CB-4FCF-AC17-BD11CC093DAE}"/>
                </a:ext>
              </a:extLst>
            </p:cNvPr>
            <p:cNvSpPr/>
            <p:nvPr/>
          </p:nvSpPr>
          <p:spPr>
            <a:xfrm>
              <a:off x="13849414" y="7391137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4588D5-4E88-4712-AA72-623DD67F95BD}"/>
              </a:ext>
            </a:extLst>
          </p:cNvPr>
          <p:cNvGrpSpPr/>
          <p:nvPr/>
        </p:nvGrpSpPr>
        <p:grpSpPr>
          <a:xfrm>
            <a:off x="673868" y="2781300"/>
            <a:ext cx="8399881" cy="3838575"/>
            <a:chOff x="673868" y="6151051"/>
            <a:chExt cx="8399881" cy="38385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E50712-CC8A-417B-BE77-26FC8950320B}"/>
                </a:ext>
              </a:extLst>
            </p:cNvPr>
            <p:cNvSpPr/>
            <p:nvPr/>
          </p:nvSpPr>
          <p:spPr>
            <a:xfrm>
              <a:off x="4495800" y="7429500"/>
              <a:ext cx="381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96723-1F6F-46CC-9955-C34A0139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868" y="6151051"/>
              <a:ext cx="8399881" cy="383857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48234F4-0F33-4DE6-8F2B-94907C140090}"/>
                </a:ext>
              </a:extLst>
            </p:cNvPr>
            <p:cNvSpPr/>
            <p:nvPr/>
          </p:nvSpPr>
          <p:spPr>
            <a:xfrm>
              <a:off x="2656452" y="6773345"/>
              <a:ext cx="228600" cy="308370"/>
            </a:xfrm>
            <a:prstGeom prst="rect">
              <a:avLst/>
            </a:prstGeom>
            <a:solidFill>
              <a:srgbClr val="D9E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35DE76-A696-49C3-9928-C0C5CADB6E5D}"/>
                </a:ext>
              </a:extLst>
            </p:cNvPr>
            <p:cNvSpPr/>
            <p:nvPr/>
          </p:nvSpPr>
          <p:spPr>
            <a:xfrm>
              <a:off x="2362200" y="6419575"/>
              <a:ext cx="228600" cy="21891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43BD55C-6C2D-4606-B299-C63788133345}"/>
                </a:ext>
              </a:extLst>
            </p:cNvPr>
            <p:cNvSpPr/>
            <p:nvPr/>
          </p:nvSpPr>
          <p:spPr>
            <a:xfrm>
              <a:off x="3352800" y="7439188"/>
              <a:ext cx="228600" cy="218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DCAE910-0F25-49B0-813D-44A511A26FBE}"/>
                </a:ext>
              </a:extLst>
            </p:cNvPr>
            <p:cNvSpPr/>
            <p:nvPr/>
          </p:nvSpPr>
          <p:spPr>
            <a:xfrm>
              <a:off x="3581400" y="7134388"/>
              <a:ext cx="228600" cy="21891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E432F89-13A6-4859-B54B-32C87145FFF6}"/>
                </a:ext>
              </a:extLst>
            </p:cNvPr>
            <p:cNvSpPr/>
            <p:nvPr/>
          </p:nvSpPr>
          <p:spPr>
            <a:xfrm>
              <a:off x="3276600" y="7796661"/>
              <a:ext cx="228600" cy="21891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DA7C852-4620-4A7B-B59B-2A187E17AD89}"/>
                </a:ext>
              </a:extLst>
            </p:cNvPr>
            <p:cNvSpPr/>
            <p:nvPr/>
          </p:nvSpPr>
          <p:spPr>
            <a:xfrm>
              <a:off x="3810000" y="8426214"/>
              <a:ext cx="228600" cy="21891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8A1FDDD-F84B-4F5B-9DE2-B9C853B7A879}"/>
                </a:ext>
              </a:extLst>
            </p:cNvPr>
            <p:cNvSpPr/>
            <p:nvPr/>
          </p:nvSpPr>
          <p:spPr>
            <a:xfrm>
              <a:off x="3352800" y="8728595"/>
              <a:ext cx="228600" cy="218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6C7EE41-455D-45E9-AD0E-40274DF0294F}"/>
                </a:ext>
              </a:extLst>
            </p:cNvPr>
            <p:cNvSpPr/>
            <p:nvPr/>
          </p:nvSpPr>
          <p:spPr>
            <a:xfrm>
              <a:off x="2427852" y="9115588"/>
              <a:ext cx="228600" cy="21891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1FF9FAE-8396-4268-BC7D-068B87F78F87}"/>
                </a:ext>
              </a:extLst>
            </p:cNvPr>
            <p:cNvSpPr/>
            <p:nvPr/>
          </p:nvSpPr>
          <p:spPr>
            <a:xfrm>
              <a:off x="3788229" y="9420388"/>
              <a:ext cx="228600" cy="218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5EAF264-5870-4348-927E-B70358C5EBF8}"/>
                </a:ext>
              </a:extLst>
            </p:cNvPr>
            <p:cNvSpPr/>
            <p:nvPr/>
          </p:nvSpPr>
          <p:spPr>
            <a:xfrm>
              <a:off x="5181600" y="9770714"/>
              <a:ext cx="228600" cy="21891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7E0028-0910-4E83-8EA8-0E6FA308E2C3}"/>
                </a:ext>
              </a:extLst>
            </p:cNvPr>
            <p:cNvSpPr/>
            <p:nvPr/>
          </p:nvSpPr>
          <p:spPr>
            <a:xfrm>
              <a:off x="8610600" y="7467912"/>
              <a:ext cx="228600" cy="218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F08F000-68B4-4627-B61F-3B76436ACE32}"/>
                </a:ext>
              </a:extLst>
            </p:cNvPr>
            <p:cNvSpPr/>
            <p:nvPr/>
          </p:nvSpPr>
          <p:spPr>
            <a:xfrm>
              <a:off x="8134081" y="9420388"/>
              <a:ext cx="228600" cy="218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7B9827-3B96-4D47-98C3-9148F48E3819}"/>
                </a:ext>
              </a:extLst>
            </p:cNvPr>
            <p:cNvSpPr/>
            <p:nvPr/>
          </p:nvSpPr>
          <p:spPr>
            <a:xfrm>
              <a:off x="8596086" y="8728595"/>
              <a:ext cx="228600" cy="218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89FB22A-ED58-44D6-8725-0DF087315B14}"/>
              </a:ext>
            </a:extLst>
          </p:cNvPr>
          <p:cNvSpPr/>
          <p:nvPr/>
        </p:nvSpPr>
        <p:spPr>
          <a:xfrm>
            <a:off x="3276600" y="1644375"/>
            <a:ext cx="1485901" cy="833009"/>
          </a:xfrm>
          <a:prstGeom prst="round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E7C2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741CB5-0AC1-49FE-8CB3-8543A7635A21}"/>
              </a:ext>
            </a:extLst>
          </p:cNvPr>
          <p:cNvSpPr txBox="1"/>
          <p:nvPr/>
        </p:nvSpPr>
        <p:spPr>
          <a:xfrm>
            <a:off x="3456388" y="1817343"/>
            <a:ext cx="123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EDA</a:t>
            </a:r>
            <a:r>
              <a:rPr lang="ko-KR" altLang="en-US" sz="2800" spc="3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E9234F-B1C5-436D-9C4A-8A6314D1FFF5}"/>
              </a:ext>
            </a:extLst>
          </p:cNvPr>
          <p:cNvSpPr txBox="1"/>
          <p:nvPr/>
        </p:nvSpPr>
        <p:spPr>
          <a:xfrm>
            <a:off x="4942288" y="1853736"/>
            <a:ext cx="9154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데이터의 특성 파악을 위해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word-cloud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만들고 향후 분석 방향 수립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72403E5-3CDA-2647-9368-C668EEC9D663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54" name="육각형 12">
              <a:extLst>
                <a:ext uri="{FF2B5EF4-FFF2-40B4-BE49-F238E27FC236}">
                  <a16:creationId xmlns:a16="http://schemas.microsoft.com/office/drawing/2014/main" id="{80ECCC4C-C11E-6249-B5B7-65483F513B35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55" name="자유형: 도형 13">
              <a:extLst>
                <a:ext uri="{FF2B5EF4-FFF2-40B4-BE49-F238E27FC236}">
                  <a16:creationId xmlns:a16="http://schemas.microsoft.com/office/drawing/2014/main" id="{EFD0B6CC-D4FD-4B49-A01E-D8F33612CC78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6794ED-8745-0D41-B4C3-03359C93EA0B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D43429-3DE2-AD42-9898-88435B07C92A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1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BDE6E3A-9B38-41CB-BBFB-B6B34AC90BA5}"/>
              </a:ext>
            </a:extLst>
          </p:cNvPr>
          <p:cNvSpPr/>
          <p:nvPr/>
        </p:nvSpPr>
        <p:spPr>
          <a:xfrm flipV="1">
            <a:off x="-14514" y="-1"/>
            <a:ext cx="10225314" cy="10287000"/>
          </a:xfrm>
          <a:custGeom>
            <a:avLst/>
            <a:gdLst>
              <a:gd name="connsiteX0" fmla="*/ 7779657 w 10914743"/>
              <a:gd name="connsiteY0" fmla="*/ 0 h 10319657"/>
              <a:gd name="connsiteX1" fmla="*/ 10914743 w 10914743"/>
              <a:gd name="connsiteY1" fmla="*/ 10305143 h 10319657"/>
              <a:gd name="connsiteX2" fmla="*/ 0 w 10914743"/>
              <a:gd name="connsiteY2" fmla="*/ 10319657 h 10319657"/>
              <a:gd name="connsiteX3" fmla="*/ 14514 w 10914743"/>
              <a:gd name="connsiteY3" fmla="*/ 29029 h 10319657"/>
              <a:gd name="connsiteX4" fmla="*/ 7779657 w 10914743"/>
              <a:gd name="connsiteY4" fmla="*/ 0 h 1031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4743" h="10319657">
                <a:moveTo>
                  <a:pt x="7779657" y="0"/>
                </a:moveTo>
                <a:lnTo>
                  <a:pt x="10914743" y="10305143"/>
                </a:lnTo>
                <a:lnTo>
                  <a:pt x="0" y="10319657"/>
                </a:lnTo>
                <a:lnTo>
                  <a:pt x="14514" y="29029"/>
                </a:lnTo>
                <a:lnTo>
                  <a:pt x="7779657" y="0"/>
                </a:lnTo>
                <a:close/>
              </a:path>
            </a:pathLst>
          </a:cu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3923A-ABAB-47C1-8D13-9C4487F1D9EA}"/>
              </a:ext>
            </a:extLst>
          </p:cNvPr>
          <p:cNvSpPr txBox="1"/>
          <p:nvPr/>
        </p:nvSpPr>
        <p:spPr>
          <a:xfrm>
            <a:off x="-14514" y="2253835"/>
            <a:ext cx="17981385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54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              </a:t>
            </a:r>
            <a:r>
              <a:rPr lang="en-US" altLang="ko-KR" sz="54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</a:t>
            </a:r>
            <a:r>
              <a:rPr lang="ko-KR" altLang="en-US" sz="54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감성분석            </a:t>
            </a:r>
            <a:r>
              <a:rPr lang="en-US" altLang="ko-KR" sz="54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en-US" altLang="ko-KR" sz="54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54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종가예측            </a:t>
            </a:r>
            <a:r>
              <a:rPr lang="en-US" altLang="ko-KR" sz="54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</a:t>
            </a:r>
            <a:r>
              <a:rPr lang="ko-KR" altLang="en-US" sz="54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 및 </a:t>
            </a:r>
            <a:r>
              <a:rPr lang="en-US" altLang="ko-KR" sz="54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5400" spc="-30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E8A6BA-FAAB-4937-A393-80805A337822}"/>
              </a:ext>
            </a:extLst>
          </p:cNvPr>
          <p:cNvSpPr txBox="1"/>
          <p:nvPr/>
        </p:nvSpPr>
        <p:spPr>
          <a:xfrm>
            <a:off x="16078200" y="806527"/>
            <a:ext cx="1059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D8CD27-7301-49CB-AD5F-CBF3029EEF4F}"/>
              </a:ext>
            </a:extLst>
          </p:cNvPr>
          <p:cNvCxnSpPr/>
          <p:nvPr/>
        </p:nvCxnSpPr>
        <p:spPr>
          <a:xfrm flipH="1">
            <a:off x="2819400" y="1028700"/>
            <a:ext cx="124206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963DED-CFC1-46CC-98BC-1C3EBC2E9AC4}"/>
              </a:ext>
            </a:extLst>
          </p:cNvPr>
          <p:cNvSpPr txBox="1"/>
          <p:nvPr/>
        </p:nvSpPr>
        <p:spPr>
          <a:xfrm>
            <a:off x="321128" y="4076700"/>
            <a:ext cx="364127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40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 구성 및 역할</a:t>
            </a:r>
            <a:endParaRPr lang="en-US" altLang="ko-KR" sz="4000" spc="-3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40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 선정 배경</a:t>
            </a:r>
            <a:endParaRPr lang="en-US" altLang="ko-KR" sz="4000" spc="-3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40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2-track </a:t>
            </a:r>
            <a:r>
              <a:rPr lang="ko-KR" altLang="en-US" sz="40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소개</a:t>
            </a:r>
            <a:endParaRPr lang="en-US" altLang="ko-KR" sz="4000" spc="-3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36DAC-BA83-4AAC-A521-F4700A5C920E}"/>
              </a:ext>
            </a:extLst>
          </p:cNvPr>
          <p:cNvSpPr txBox="1"/>
          <p:nvPr/>
        </p:nvSpPr>
        <p:spPr>
          <a:xfrm>
            <a:off x="4298043" y="4076699"/>
            <a:ext cx="406036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40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방향</a:t>
            </a:r>
            <a:endParaRPr lang="en-US" altLang="ko-KR" sz="4000" spc="-3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40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뉴스 데이터</a:t>
            </a:r>
            <a:endParaRPr lang="en-US" altLang="ko-KR" sz="4000" spc="-3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40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SNS</a:t>
            </a:r>
            <a:r>
              <a:rPr lang="ko-KR" altLang="en-US" sz="4000" spc="-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데이터</a:t>
            </a:r>
            <a:endParaRPr lang="en-US" altLang="ko-KR" sz="4000" spc="-3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39A785-47DE-45D2-B746-5CC106302665}"/>
              </a:ext>
            </a:extLst>
          </p:cNvPr>
          <p:cNvSpPr txBox="1"/>
          <p:nvPr/>
        </p:nvSpPr>
        <p:spPr>
          <a:xfrm>
            <a:off x="8862786" y="4094351"/>
            <a:ext cx="429985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40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방향</a:t>
            </a:r>
            <a:endParaRPr lang="en-US" altLang="ko-KR" sz="4000" spc="-30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40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EDA &amp;  </a:t>
            </a:r>
            <a:r>
              <a:rPr lang="ko-KR" altLang="en-US" sz="4000" spc="-300" dirty="0" err="1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en-US" altLang="ko-KR" sz="4000" spc="-30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40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</a:t>
            </a:r>
            <a:r>
              <a:rPr lang="en-US" altLang="ko-KR" sz="40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 </a:t>
            </a:r>
            <a:r>
              <a:rPr lang="ko-KR" altLang="en-US" sz="40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모델링</a:t>
            </a:r>
            <a:endParaRPr lang="en-US" altLang="ko-KR" sz="4000" spc="-30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6FBCB-24F0-427B-8B95-DBA9319677F8}"/>
              </a:ext>
            </a:extLst>
          </p:cNvPr>
          <p:cNvSpPr txBox="1"/>
          <p:nvPr/>
        </p:nvSpPr>
        <p:spPr>
          <a:xfrm>
            <a:off x="13667017" y="4076699"/>
            <a:ext cx="429985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40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 및 제언</a:t>
            </a:r>
            <a:endParaRPr lang="en-US" altLang="ko-KR" sz="4000" spc="-30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40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4000" spc="-30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4000" spc="-3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8199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F6A575-426E-4178-8E40-AE27A35D0901}"/>
              </a:ext>
            </a:extLst>
          </p:cNvPr>
          <p:cNvGrpSpPr/>
          <p:nvPr/>
        </p:nvGrpSpPr>
        <p:grpSpPr>
          <a:xfrm>
            <a:off x="6515099" y="2972665"/>
            <a:ext cx="5257800" cy="4763448"/>
            <a:chOff x="6515099" y="2972665"/>
            <a:chExt cx="5257800" cy="4763448"/>
          </a:xfrm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84E5306A-1261-4A16-998A-52CF92C75391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6707A3A-8492-4003-B0F5-B32E10B45AEA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75D77F-D405-498D-AB05-5E63C34E4913}"/>
                </a:ext>
              </a:extLst>
            </p:cNvPr>
            <p:cNvSpPr txBox="1"/>
            <p:nvPr/>
          </p:nvSpPr>
          <p:spPr>
            <a:xfrm>
              <a:off x="7242449" y="5351004"/>
              <a:ext cx="3803096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2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6600" spc="-15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03923A-ABAB-47C1-8D13-9C4487F1D9EA}"/>
                </a:ext>
              </a:extLst>
            </p:cNvPr>
            <p:cNvSpPr txBox="1"/>
            <p:nvPr/>
          </p:nvSpPr>
          <p:spPr>
            <a:xfrm>
              <a:off x="6709049" y="2972665"/>
              <a:ext cx="486989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6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8800" spc="-15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4E8A6BA-FAAB-4937-A393-80805A337822}"/>
              </a:ext>
            </a:extLst>
          </p:cNvPr>
          <p:cNvSpPr txBox="1"/>
          <p:nvPr/>
        </p:nvSpPr>
        <p:spPr>
          <a:xfrm>
            <a:off x="16078200" y="806527"/>
            <a:ext cx="1059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</a:t>
            </a:r>
            <a:r>
              <a:rPr lang="ko-KR" altLang="en-US" sz="2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D8CD27-7301-49CB-AD5F-CBF3029EEF4F}"/>
              </a:ext>
            </a:extLst>
          </p:cNvPr>
          <p:cNvCxnSpPr/>
          <p:nvPr/>
        </p:nvCxnSpPr>
        <p:spPr>
          <a:xfrm flipH="1">
            <a:off x="2286000" y="1028700"/>
            <a:ext cx="12420600" cy="0"/>
          </a:xfrm>
          <a:prstGeom prst="line">
            <a:avLst/>
          </a:prstGeom>
          <a:ln w="38100">
            <a:solidFill>
              <a:srgbClr val="0E7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12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2">
            <a:extLst>
              <a:ext uri="{FF2B5EF4-FFF2-40B4-BE49-F238E27FC236}">
                <a16:creationId xmlns:a16="http://schemas.microsoft.com/office/drawing/2014/main" id="{FD2508F8-899B-4A72-9E5A-3F0C49A020EF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A6B941C-398E-4E13-9BA6-C6798363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18CDA2-8D9D-4375-9DF1-380CDA8DD6DF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9" name="육각형 8">
              <a:extLst>
                <a:ext uri="{FF2B5EF4-FFF2-40B4-BE49-F238E27FC236}">
                  <a16:creationId xmlns:a16="http://schemas.microsoft.com/office/drawing/2014/main" id="{6CC7FB8E-B549-446C-903F-AE59C3088DE9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1211D9-B0D9-468F-A788-6A2EFE9A2E00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C9EA3-9D69-4736-BDFC-DCCCA1C52E60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93ED75-B4D9-41E7-957B-A2D1675CB00D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9C72CA-5F53-448C-B328-DFF9FBBC12CF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분석 방향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F2594B7-4DC9-4D07-A5DD-BF329B20591A}"/>
              </a:ext>
            </a:extLst>
          </p:cNvPr>
          <p:cNvSpPr/>
          <p:nvPr/>
        </p:nvSpPr>
        <p:spPr>
          <a:xfrm>
            <a:off x="658761" y="2883128"/>
            <a:ext cx="16556788" cy="7366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8092A-4B85-46BE-918E-1F9169F7A5EB}"/>
              </a:ext>
            </a:extLst>
          </p:cNvPr>
          <p:cNvSpPr txBox="1"/>
          <p:nvPr/>
        </p:nvSpPr>
        <p:spPr>
          <a:xfrm>
            <a:off x="641477" y="3324880"/>
            <a:ext cx="128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8F3AE-9692-4FCF-B370-8E38E8FB13A6}"/>
              </a:ext>
            </a:extLst>
          </p:cNvPr>
          <p:cNvSpPr txBox="1"/>
          <p:nvPr/>
        </p:nvSpPr>
        <p:spPr>
          <a:xfrm>
            <a:off x="2075561" y="3035340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코로나의 영향이 큰 종목에 대해서는 코로나 이후의 데이터로 분석하는 것이 바람직하다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2800" spc="-15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8FE45C4-6929-4514-B123-09887E45F72F}"/>
              </a:ext>
            </a:extLst>
          </p:cNvPr>
          <p:cNvSpPr/>
          <p:nvPr/>
        </p:nvSpPr>
        <p:spPr>
          <a:xfrm rot="16200000">
            <a:off x="880572" y="2617370"/>
            <a:ext cx="736625" cy="1289871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90182-39AD-4A60-9935-FCE32994FB56}"/>
              </a:ext>
            </a:extLst>
          </p:cNvPr>
          <p:cNvSpPr txBox="1"/>
          <p:nvPr/>
        </p:nvSpPr>
        <p:spPr>
          <a:xfrm>
            <a:off x="762000" y="3025160"/>
            <a:ext cx="99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가설</a:t>
            </a:r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B587A05-AC35-4ED6-A04C-D964615242A7}"/>
              </a:ext>
            </a:extLst>
          </p:cNvPr>
          <p:cNvSpPr/>
          <p:nvPr/>
        </p:nvSpPr>
        <p:spPr>
          <a:xfrm>
            <a:off x="664412" y="5371627"/>
            <a:ext cx="16556788" cy="7366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8EFB7-376C-4761-B1A1-41B797670B1C}"/>
              </a:ext>
            </a:extLst>
          </p:cNvPr>
          <p:cNvSpPr txBox="1"/>
          <p:nvPr/>
        </p:nvSpPr>
        <p:spPr>
          <a:xfrm>
            <a:off x="647128" y="5813379"/>
            <a:ext cx="128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36496-3ED2-4F65-8345-19010BC4C5DA}"/>
              </a:ext>
            </a:extLst>
          </p:cNvPr>
          <p:cNvSpPr txBox="1"/>
          <p:nvPr/>
        </p:nvSpPr>
        <p:spPr>
          <a:xfrm>
            <a:off x="2081212" y="5523839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주가는 과거데이터에 영향을 받는다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2800" spc="-15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8BF9F9BB-654C-494D-AEB2-A311F4E8EE02}"/>
              </a:ext>
            </a:extLst>
          </p:cNvPr>
          <p:cNvSpPr/>
          <p:nvPr/>
        </p:nvSpPr>
        <p:spPr>
          <a:xfrm rot="16200000">
            <a:off x="886223" y="5105869"/>
            <a:ext cx="736625" cy="1289871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57B51-ABC6-4807-A9A6-1FFED62252CB}"/>
              </a:ext>
            </a:extLst>
          </p:cNvPr>
          <p:cNvSpPr txBox="1"/>
          <p:nvPr/>
        </p:nvSpPr>
        <p:spPr>
          <a:xfrm>
            <a:off x="767651" y="5513659"/>
            <a:ext cx="99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가설</a:t>
            </a:r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B79D7A8-D8E2-4692-B823-E69EFD3641F6}"/>
              </a:ext>
            </a:extLst>
          </p:cNvPr>
          <p:cNvSpPr/>
          <p:nvPr/>
        </p:nvSpPr>
        <p:spPr>
          <a:xfrm>
            <a:off x="663677" y="7795846"/>
            <a:ext cx="16556788" cy="7366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9D5A2A-E1E1-4367-B98E-AC8E0EFC8731}"/>
              </a:ext>
            </a:extLst>
          </p:cNvPr>
          <p:cNvSpPr txBox="1"/>
          <p:nvPr/>
        </p:nvSpPr>
        <p:spPr>
          <a:xfrm>
            <a:off x="646393" y="8237598"/>
            <a:ext cx="128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1EB034-E229-4C0C-8406-118229B3D58C}"/>
              </a:ext>
            </a:extLst>
          </p:cNvPr>
          <p:cNvSpPr txBox="1"/>
          <p:nvPr/>
        </p:nvSpPr>
        <p:spPr>
          <a:xfrm>
            <a:off x="2080477" y="7948058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감성데이터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비정형데이터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예측 성능에 유의미한 영향을 미칠 것이다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4867F9AD-B99F-4C90-9B28-31E2D0031BD1}"/>
              </a:ext>
            </a:extLst>
          </p:cNvPr>
          <p:cNvSpPr/>
          <p:nvPr/>
        </p:nvSpPr>
        <p:spPr>
          <a:xfrm rot="16200000">
            <a:off x="885488" y="7530088"/>
            <a:ext cx="736625" cy="1289871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BE5C1-E735-4438-94C3-D5649C70C739}"/>
              </a:ext>
            </a:extLst>
          </p:cNvPr>
          <p:cNvSpPr txBox="1"/>
          <p:nvPr/>
        </p:nvSpPr>
        <p:spPr>
          <a:xfrm>
            <a:off x="766916" y="7937878"/>
            <a:ext cx="99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가설</a:t>
            </a:r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78148-0EB5-400A-BF6A-1CBDF52CE978}"/>
              </a:ext>
            </a:extLst>
          </p:cNvPr>
          <p:cNvSpPr txBox="1"/>
          <p:nvPr/>
        </p:nvSpPr>
        <p:spPr>
          <a:xfrm>
            <a:off x="569535" y="3925029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직전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코로나이후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),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직전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코로나이전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이후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데이터를 생성해 각각 모델을 학습시킨 후 예측 성능 비교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E6390A-8B98-4592-A372-453E0402DD63}"/>
              </a:ext>
            </a:extLst>
          </p:cNvPr>
          <p:cNvSpPr txBox="1"/>
          <p:nvPr/>
        </p:nvSpPr>
        <p:spPr>
          <a:xfrm>
            <a:off x="603948" y="6444040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다양한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값을 적용하되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MA10(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주가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이동평균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변수를 추가로 설정하여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0CFF6A-16E6-4FD3-882F-6375C32386DA}"/>
              </a:ext>
            </a:extLst>
          </p:cNvPr>
          <p:cNvSpPr txBox="1"/>
          <p:nvPr/>
        </p:nvSpPr>
        <p:spPr>
          <a:xfrm>
            <a:off x="586742" y="8887480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감성데이터를 포함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일부 포함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포함하지 않은 다양한 비교군을 설정하여 예측 성능 비교 </a:t>
            </a:r>
          </a:p>
        </p:txBody>
      </p:sp>
    </p:spTree>
    <p:extLst>
      <p:ext uri="{BB962C8B-B14F-4D97-AF65-F5344CB8AC3E}">
        <p14:creationId xmlns:p14="http://schemas.microsoft.com/office/powerpoint/2010/main" val="118291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2">
            <a:extLst>
              <a:ext uri="{FF2B5EF4-FFF2-40B4-BE49-F238E27FC236}">
                <a16:creationId xmlns:a16="http://schemas.microsoft.com/office/drawing/2014/main" id="{E8D071FD-9441-444B-AC82-1D098DB12CB1}"/>
              </a:ext>
            </a:extLst>
          </p:cNvPr>
          <p:cNvGrpSpPr/>
          <p:nvPr/>
        </p:nvGrpSpPr>
        <p:grpSpPr>
          <a:xfrm>
            <a:off x="2770752" y="961183"/>
            <a:ext cx="11326248" cy="91208"/>
            <a:chOff x="2666667" y="1283810"/>
            <a:chExt cx="10869048" cy="106667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92368117-47E6-4650-9D72-B8400853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4EA2FE-6EAE-4131-8C4D-7BC42A4064A6}"/>
              </a:ext>
            </a:extLst>
          </p:cNvPr>
          <p:cNvGrpSpPr/>
          <p:nvPr/>
        </p:nvGrpSpPr>
        <p:grpSpPr>
          <a:xfrm>
            <a:off x="685801" y="419100"/>
            <a:ext cx="1485902" cy="1281453"/>
            <a:chOff x="6515099" y="2972665"/>
            <a:chExt cx="5257800" cy="4763448"/>
          </a:xfrm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C875ACCC-3F5B-482A-8AE8-021A3068421A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C956477-DF60-4CE4-9F1F-6080D378EC2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FB1ECE-538D-41BF-9E3E-5F7EB55C76C5}"/>
                </a:ext>
              </a:extLst>
            </p:cNvPr>
            <p:cNvSpPr txBox="1"/>
            <p:nvPr/>
          </p:nvSpPr>
          <p:spPr>
            <a:xfrm>
              <a:off x="7242446" y="5367130"/>
              <a:ext cx="3803091" cy="1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1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098319-9F1E-4A3F-9467-AD9FAF08E671}"/>
                </a:ext>
              </a:extLst>
            </p:cNvPr>
            <p:cNvSpPr txBox="1"/>
            <p:nvPr/>
          </p:nvSpPr>
          <p:spPr>
            <a:xfrm>
              <a:off x="6709045" y="2972665"/>
              <a:ext cx="4869897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75CDAF-B6B7-471F-A60A-237A7FB180D1}"/>
              </a:ext>
            </a:extLst>
          </p:cNvPr>
          <p:cNvGrpSpPr/>
          <p:nvPr/>
        </p:nvGrpSpPr>
        <p:grpSpPr>
          <a:xfrm>
            <a:off x="6934200" y="1348603"/>
            <a:ext cx="4076512" cy="697578"/>
            <a:chOff x="2581789" y="2409478"/>
            <a:chExt cx="2281816" cy="6975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9E6686-DC65-44BC-854E-639D2C9B8A02}"/>
                </a:ext>
              </a:extLst>
            </p:cNvPr>
            <p:cNvSpPr txBox="1"/>
            <p:nvPr/>
          </p:nvSpPr>
          <p:spPr>
            <a:xfrm>
              <a:off x="2737864" y="2460725"/>
              <a:ext cx="1944578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종목 선정 배경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8DE9B5-7B0E-48A2-806A-0FD3539F8252}"/>
                </a:ext>
              </a:extLst>
            </p:cNvPr>
            <p:cNvSpPr txBox="1"/>
            <p:nvPr/>
          </p:nvSpPr>
          <p:spPr>
            <a:xfrm>
              <a:off x="2581789" y="2438150"/>
              <a:ext cx="222704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B345B1-2ABF-4543-AAD4-5D92DFADFAE5}"/>
                </a:ext>
              </a:extLst>
            </p:cNvPr>
            <p:cNvSpPr txBox="1"/>
            <p:nvPr/>
          </p:nvSpPr>
          <p:spPr>
            <a:xfrm>
              <a:off x="4640901" y="2409478"/>
              <a:ext cx="222704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36762A-F2DE-2E44-92B3-01056BE12E7D}"/>
              </a:ext>
            </a:extLst>
          </p:cNvPr>
          <p:cNvGrpSpPr/>
          <p:nvPr/>
        </p:nvGrpSpPr>
        <p:grpSpPr>
          <a:xfrm>
            <a:off x="1154981" y="3009900"/>
            <a:ext cx="15978038" cy="6113749"/>
            <a:chOff x="1700363" y="3090629"/>
            <a:chExt cx="15978038" cy="61137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CD0FC4-26AA-4FA5-B065-5EAA4A9B1118}"/>
                </a:ext>
              </a:extLst>
            </p:cNvPr>
            <p:cNvSpPr txBox="1"/>
            <p:nvPr/>
          </p:nvSpPr>
          <p:spPr>
            <a:xfrm>
              <a:off x="2249132" y="3141476"/>
              <a:ext cx="15429269" cy="2247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sz="2801" b="1" dirty="0">
                  <a:latin typeface="Abadi" panose="020B0604020202020204" pitchFamily="34" charset="0"/>
                </a:rPr>
                <a:t>KOSPI200 </a:t>
              </a:r>
              <a:r>
                <a:rPr lang="ko-KR" altLang="en-US" sz="2801" b="1" dirty="0">
                  <a:latin typeface="Abadi" panose="020B0604020202020204" pitchFamily="34" charset="0"/>
                </a:rPr>
                <a:t>지수와 개별 종목 그래프를 </a:t>
              </a:r>
              <a:r>
                <a:rPr lang="ko-KR" altLang="en-US" sz="2801" b="1" dirty="0" err="1">
                  <a:latin typeface="Abadi" panose="020B0604020202020204" pitchFamily="34" charset="0"/>
                </a:rPr>
                <a:t>비교분석하여</a:t>
              </a:r>
              <a:r>
                <a:rPr lang="ko-KR" altLang="en-US" sz="2801" b="1" dirty="0">
                  <a:latin typeface="Abadi" panose="020B0604020202020204" pitchFamily="34" charset="0"/>
                </a:rPr>
                <a:t> 코로나와 관련이 있다고 판단되는 </a:t>
              </a:r>
              <a:r>
                <a:rPr lang="ko-KR" altLang="en-US" sz="2801" b="1" dirty="0" err="1">
                  <a:latin typeface="Abadi" panose="020B0604020202020204" pitchFamily="34" charset="0"/>
                </a:rPr>
                <a:t>산업군별</a:t>
              </a:r>
              <a:r>
                <a:rPr lang="ko-KR" altLang="en-US" sz="2801" b="1" dirty="0">
                  <a:latin typeface="Abadi" panose="020B0604020202020204" pitchFamily="34" charset="0"/>
                </a:rPr>
                <a:t> 후보 선정</a:t>
              </a:r>
              <a:endParaRPr lang="en-US" altLang="ko-KR" sz="2801" b="1" dirty="0">
                <a:latin typeface="Abadi" panose="020B0604020202020204" pitchFamily="34" charset="0"/>
              </a:endParaRPr>
            </a:p>
            <a:p>
              <a:endParaRPr lang="en-US" altLang="ko-KR" sz="2801" b="1" dirty="0">
                <a:latin typeface="Abadi" panose="020B0604020202020204" pitchFamily="34" charset="0"/>
              </a:endParaRPr>
            </a:p>
            <a:p>
              <a:r>
                <a:rPr lang="en-US" altLang="ko-KR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ex) </a:t>
              </a:r>
              <a:r>
                <a:rPr lang="ko-KR" altLang="en-US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헬스케어</a:t>
              </a:r>
              <a:r>
                <a:rPr lang="en-US" altLang="ko-KR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</a:t>
              </a:r>
              <a:r>
                <a:rPr lang="ko-KR" altLang="en-US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면역력</a:t>
              </a:r>
              <a:r>
                <a:rPr lang="en-US" altLang="ko-KR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중요성 커짐</a:t>
              </a:r>
              <a:r>
                <a:rPr lang="en-US" altLang="ko-KR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  <a:p>
              <a:r>
                <a:rPr lang="en-US" altLang="ko-KR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</a:t>
              </a:r>
              <a:r>
                <a:rPr lang="ko-KR" altLang="en-US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반도체</a:t>
              </a:r>
              <a:r>
                <a:rPr lang="en-US" altLang="ko-KR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:</a:t>
              </a:r>
              <a:r>
                <a:rPr lang="ko-KR" altLang="en-US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폭락 후 주가회복</a:t>
              </a:r>
              <a:endParaRPr lang="en-US" altLang="ko-KR" sz="280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</a:t>
              </a:r>
              <a:r>
                <a:rPr lang="ko-KR" altLang="en-US" sz="280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철강〮금속</a:t>
              </a:r>
              <a:r>
                <a:rPr lang="en-US" altLang="ko-KR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: </a:t>
              </a:r>
              <a:r>
                <a:rPr lang="ko-KR" altLang="en-US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공장가동 차질</a:t>
              </a:r>
              <a:r>
                <a:rPr lang="en-US" altLang="ko-KR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280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제조가격 부담</a:t>
              </a:r>
              <a:endParaRPr lang="en-US" altLang="ko-KR" sz="280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Google Shape;113;p14">
              <a:extLst>
                <a:ext uri="{FF2B5EF4-FFF2-40B4-BE49-F238E27FC236}">
                  <a16:creationId xmlns:a16="http://schemas.microsoft.com/office/drawing/2014/main" id="{378F98A7-C300-43DE-9721-6E6D015D7A64}"/>
                </a:ext>
              </a:extLst>
            </p:cNvPr>
            <p:cNvSpPr/>
            <p:nvPr/>
          </p:nvSpPr>
          <p:spPr>
            <a:xfrm rot="5400000">
              <a:off x="-912341" y="5738345"/>
              <a:ext cx="5581332" cy="285900"/>
            </a:xfrm>
            <a:prstGeom prst="roundRect">
              <a:avLst>
                <a:gd name="adj" fmla="val 50000"/>
              </a:avLst>
            </a:prstGeom>
            <a:solidFill>
              <a:srgbClr val="0E7C25"/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B0A1934-2F54-40DA-A4E8-49A3CC229E49}"/>
                </a:ext>
              </a:extLst>
            </p:cNvPr>
            <p:cNvSpPr/>
            <p:nvPr/>
          </p:nvSpPr>
          <p:spPr>
            <a:xfrm>
              <a:off x="1700363" y="3090629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18682C-F3B5-441E-8F2D-5E1B80D9ABE0}"/>
                </a:ext>
              </a:extLst>
            </p:cNvPr>
            <p:cNvSpPr/>
            <p:nvPr/>
          </p:nvSpPr>
          <p:spPr>
            <a:xfrm>
              <a:off x="1704049" y="8340808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68CB9AC-F82B-4735-917E-E811F49CC09F}"/>
                </a:ext>
              </a:extLst>
            </p:cNvPr>
            <p:cNvSpPr/>
            <p:nvPr/>
          </p:nvSpPr>
          <p:spPr>
            <a:xfrm>
              <a:off x="1704049" y="5715719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CB9719-D73C-4962-9CC8-FB2071F16943}"/>
                </a:ext>
              </a:extLst>
            </p:cNvPr>
            <p:cNvSpPr txBox="1"/>
            <p:nvPr/>
          </p:nvSpPr>
          <p:spPr>
            <a:xfrm>
              <a:off x="2253250" y="5672435"/>
              <a:ext cx="14330705" cy="523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ko-KR" altLang="en-US" sz="2801" dirty="0"/>
                <a:t>개별 이슈가 크거나 상장 후 </a:t>
              </a:r>
              <a:r>
                <a:rPr lang="en-US" altLang="ko-KR" sz="2801" dirty="0"/>
                <a:t>3</a:t>
              </a:r>
              <a:r>
                <a:rPr lang="ko-KR" altLang="en-US" sz="2801" dirty="0"/>
                <a:t>년이 되지 않은 종목 파악 → 종가 예측에 적합하지 않은 종목 후보 제외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6B1671-530B-4ADC-A6F9-856061B8C43D}"/>
                </a:ext>
              </a:extLst>
            </p:cNvPr>
            <p:cNvSpPr txBox="1"/>
            <p:nvPr/>
          </p:nvSpPr>
          <p:spPr>
            <a:xfrm>
              <a:off x="2249131" y="8250014"/>
              <a:ext cx="14053550" cy="954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sz="2801" dirty="0"/>
                <a:t>COVID-19</a:t>
              </a:r>
              <a:r>
                <a:rPr lang="ko-KR" altLang="en-US" sz="2801" dirty="0"/>
                <a:t>와 관련하여 주가에 영향을 미치는 산업군을 긍정</a:t>
              </a:r>
              <a:r>
                <a:rPr lang="en-US" altLang="ko-KR" sz="2801" dirty="0"/>
                <a:t>/</a:t>
              </a:r>
              <a:r>
                <a:rPr lang="ko-KR" altLang="en-US" sz="2801" dirty="0"/>
                <a:t>부정</a:t>
              </a:r>
              <a:r>
                <a:rPr lang="en-US" altLang="ko-KR" sz="2801" dirty="0"/>
                <a:t>/</a:t>
              </a:r>
              <a:r>
                <a:rPr lang="ko-KR" altLang="en-US" sz="2801" dirty="0"/>
                <a:t>중립으로 나누어 </a:t>
              </a:r>
              <a:r>
                <a:rPr lang="en-US" altLang="ko-KR" sz="2801" dirty="0"/>
                <a:t>KOSPI200 </a:t>
              </a:r>
              <a:r>
                <a:rPr lang="ko-KR" altLang="en-US" sz="2801" dirty="0"/>
                <a:t>지수와 거의 비슷하게 움직이는 </a:t>
              </a:r>
              <a:r>
                <a:rPr lang="ko-KR" altLang="en-US" sz="2801" dirty="0" err="1"/>
                <a:t>산업군</a:t>
              </a:r>
              <a:r>
                <a:rPr lang="en-US" altLang="ko-KR" sz="2801" dirty="0"/>
                <a:t>(</a:t>
              </a:r>
              <a:r>
                <a:rPr lang="ko-KR" altLang="en-US" sz="2801" dirty="0"/>
                <a:t>중립</a:t>
              </a:r>
              <a:r>
                <a:rPr lang="en-US" altLang="ko-KR" sz="2801" dirty="0"/>
                <a:t>)</a:t>
              </a:r>
              <a:r>
                <a:rPr lang="ko-KR" altLang="en-US" sz="2801" dirty="0"/>
                <a:t>으로 분류하여 최종 종목 선정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ECA5FE-5121-477A-9052-2CBD28242F0C}"/>
              </a:ext>
            </a:extLst>
          </p:cNvPr>
          <p:cNvSpPr txBox="1"/>
          <p:nvPr/>
        </p:nvSpPr>
        <p:spPr>
          <a:xfrm>
            <a:off x="14656047" y="792402"/>
            <a:ext cx="302235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1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EDA&amp;</a:t>
            </a:r>
            <a:r>
              <a:rPr lang="ko-KR" altLang="en-US" sz="2801" spc="300" dirty="0" err="1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2801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412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062F43-3640-4E86-9CE3-C9FF8F8F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04" y="3852123"/>
            <a:ext cx="10317521" cy="48667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E788B-7DB8-45B5-837A-B57CF511B148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EDA&amp;</a:t>
            </a:r>
            <a:r>
              <a:rPr lang="ko-KR" altLang="en-US" sz="2800" spc="300" dirty="0" err="1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A781E000-4B15-40F5-89C6-85BE2A56A4F4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873A9F39-B312-4154-9E70-7E0A878C9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6DAAC3-4400-416F-815E-8ABD7501FCCC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9" name="육각형 8">
              <a:extLst>
                <a:ext uri="{FF2B5EF4-FFF2-40B4-BE49-F238E27FC236}">
                  <a16:creationId xmlns:a16="http://schemas.microsoft.com/office/drawing/2014/main" id="{F3E9C59C-D675-4DBC-9537-5F2049887896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BA6799E-A1FF-4D5B-A91E-B7EC8D93FA29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6B66F9-733F-4C21-AA61-15B6E061AE04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15FE7D-1787-45CC-B701-4650BB34DFA0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B3FE4A-9D35-4860-AE0A-75B6062F30DC}"/>
              </a:ext>
            </a:extLst>
          </p:cNvPr>
          <p:cNvGrpSpPr/>
          <p:nvPr/>
        </p:nvGrpSpPr>
        <p:grpSpPr>
          <a:xfrm>
            <a:off x="5638800" y="1181100"/>
            <a:ext cx="6172200" cy="719131"/>
            <a:chOff x="2581789" y="2438151"/>
            <a:chExt cx="4011829" cy="7191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A5A5D0-0E5E-49A7-B07E-CB771C47A588}"/>
                </a:ext>
              </a:extLst>
            </p:cNvPr>
            <p:cNvSpPr txBox="1"/>
            <p:nvPr/>
          </p:nvSpPr>
          <p:spPr>
            <a:xfrm>
              <a:off x="2858541" y="2510951"/>
              <a:ext cx="2698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종목 선정</a:t>
              </a:r>
              <a:r>
                <a:rPr lang="en-US" altLang="ko-KR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(KOSPI200)</a:t>
              </a:r>
              <a:endParaRPr lang="ko-KR" altLang="en-US" sz="3600" spc="3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DA79E-6AD2-4C69-A920-49FDB9C46A3C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FFD7D8-58D8-484A-AECA-0B1BB139E03F}"/>
                </a:ext>
              </a:extLst>
            </p:cNvPr>
            <p:cNvSpPr txBox="1"/>
            <p:nvPr/>
          </p:nvSpPr>
          <p:spPr>
            <a:xfrm>
              <a:off x="6402863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F73CCD-70C8-457C-9E4B-27E5C043BF11}"/>
              </a:ext>
            </a:extLst>
          </p:cNvPr>
          <p:cNvSpPr txBox="1"/>
          <p:nvPr/>
        </p:nvSpPr>
        <p:spPr>
          <a:xfrm>
            <a:off x="1711235" y="2269859"/>
            <a:ext cx="11104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시장을 대표할 수 있는 대형주 위주의 주가지수인 </a:t>
            </a:r>
            <a:r>
              <a:rPr lang="en-US" altLang="ko-KR" dirty="0"/>
              <a:t>KOSPI 200</a:t>
            </a:r>
            <a:r>
              <a:rPr lang="ko-KR" altLang="en-US" dirty="0"/>
              <a:t>을 기준으로 분석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B338F-A37E-4841-B68D-B017B72DCB63}"/>
              </a:ext>
            </a:extLst>
          </p:cNvPr>
          <p:cNvSpPr txBox="1"/>
          <p:nvPr/>
        </p:nvSpPr>
        <p:spPr>
          <a:xfrm>
            <a:off x="4563533" y="9344680"/>
            <a:ext cx="2119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0E7C25"/>
                </a:highlight>
              </a:rPr>
              <a:t>2020.01.20</a:t>
            </a:r>
            <a:endParaRPr lang="ko-KR" altLang="en-US" dirty="0">
              <a:solidFill>
                <a:schemeClr val="bg1"/>
              </a:solidFill>
              <a:highlight>
                <a:srgbClr val="0E7C25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7DAEF-D00D-498B-B159-C3DD6DC6F200}"/>
              </a:ext>
            </a:extLst>
          </p:cNvPr>
          <p:cNvSpPr txBox="1"/>
          <p:nvPr/>
        </p:nvSpPr>
        <p:spPr>
          <a:xfrm>
            <a:off x="1719904" y="2756434"/>
            <a:ext cx="10317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KOSPI200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지수와 개별 종목 그래프를 비교분석하여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KOSPI200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종목 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종목 선정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6C58DA4-999E-4FB4-9121-6B76AA8BA71C}"/>
              </a:ext>
            </a:extLst>
          </p:cNvPr>
          <p:cNvSpPr/>
          <p:nvPr/>
        </p:nvSpPr>
        <p:spPr>
          <a:xfrm rot="16200000">
            <a:off x="12592068" y="5581632"/>
            <a:ext cx="761999" cy="952536"/>
          </a:xfrm>
          <a:prstGeom prst="downArrow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E023A90-947D-3147-81F8-41F57D80748B}"/>
              </a:ext>
            </a:extLst>
          </p:cNvPr>
          <p:cNvGrpSpPr/>
          <p:nvPr/>
        </p:nvGrpSpPr>
        <p:grpSpPr>
          <a:xfrm>
            <a:off x="13421786" y="2162336"/>
            <a:ext cx="2745437" cy="2662318"/>
            <a:chOff x="13831328" y="2023982"/>
            <a:chExt cx="2745437" cy="2662318"/>
          </a:xfrm>
        </p:grpSpPr>
        <p:grpSp>
          <p:nvGrpSpPr>
            <p:cNvPr id="22" name="그룹 1002">
              <a:extLst>
                <a:ext uri="{FF2B5EF4-FFF2-40B4-BE49-F238E27FC236}">
                  <a16:creationId xmlns:a16="http://schemas.microsoft.com/office/drawing/2014/main" id="{2ED807A6-6222-4ECC-8869-6D7178DFD733}"/>
                </a:ext>
              </a:extLst>
            </p:cNvPr>
            <p:cNvGrpSpPr/>
            <p:nvPr/>
          </p:nvGrpSpPr>
          <p:grpSpPr>
            <a:xfrm>
              <a:off x="13831328" y="2023982"/>
              <a:ext cx="2745437" cy="2662318"/>
              <a:chOff x="7589548" y="4270891"/>
              <a:chExt cx="3115212" cy="3115212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22AAB186-1CB2-44CE-B56C-AB65AABCB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89548" y="4270891"/>
                <a:ext cx="3115212" cy="3115212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4FF4F5-F914-4E78-939E-BDA5CC4D63FE}"/>
                </a:ext>
              </a:extLst>
            </p:cNvPr>
            <p:cNvSpPr txBox="1"/>
            <p:nvPr/>
          </p:nvSpPr>
          <p:spPr>
            <a:xfrm>
              <a:off x="13992446" y="2764991"/>
              <a:ext cx="24231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삼성</a:t>
              </a:r>
              <a:endPara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바이오로직스</a:t>
              </a:r>
              <a:endPara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7051D2A-166E-9C48-90D1-E2C4B8D2A9F8}"/>
              </a:ext>
            </a:extLst>
          </p:cNvPr>
          <p:cNvGrpSpPr/>
          <p:nvPr/>
        </p:nvGrpSpPr>
        <p:grpSpPr>
          <a:xfrm>
            <a:off x="14962409" y="4673601"/>
            <a:ext cx="2715991" cy="2662319"/>
            <a:chOff x="14917172" y="4843381"/>
            <a:chExt cx="2715991" cy="2662319"/>
          </a:xfrm>
        </p:grpSpPr>
        <p:grpSp>
          <p:nvGrpSpPr>
            <p:cNvPr id="25" name="그룹 1002">
              <a:extLst>
                <a:ext uri="{FF2B5EF4-FFF2-40B4-BE49-F238E27FC236}">
                  <a16:creationId xmlns:a16="http://schemas.microsoft.com/office/drawing/2014/main" id="{B21957F2-6DB6-405F-855E-5ECB818AA1AC}"/>
                </a:ext>
              </a:extLst>
            </p:cNvPr>
            <p:cNvGrpSpPr/>
            <p:nvPr/>
          </p:nvGrpSpPr>
          <p:grpSpPr>
            <a:xfrm>
              <a:off x="14917172" y="4843381"/>
              <a:ext cx="2715991" cy="2662319"/>
              <a:chOff x="7589548" y="4270891"/>
              <a:chExt cx="3115212" cy="3115212"/>
            </a:xfrm>
          </p:grpSpPr>
          <p:pic>
            <p:nvPicPr>
              <p:cNvPr id="26" name="Object 9">
                <a:extLst>
                  <a:ext uri="{FF2B5EF4-FFF2-40B4-BE49-F238E27FC236}">
                    <a16:creationId xmlns:a16="http://schemas.microsoft.com/office/drawing/2014/main" id="{E437CCE1-53E9-41F9-B62B-61A614950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89548" y="4270891"/>
                <a:ext cx="3115212" cy="311521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9C622-D17C-4235-BE5C-23DB524DD2AB}"/>
                </a:ext>
              </a:extLst>
            </p:cNvPr>
            <p:cNvSpPr txBox="1"/>
            <p:nvPr/>
          </p:nvSpPr>
          <p:spPr>
            <a:xfrm>
              <a:off x="15316200" y="5870421"/>
              <a:ext cx="20059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삼성전자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36207D-55BF-4F46-A078-CE2C55EC26AC}"/>
              </a:ext>
            </a:extLst>
          </p:cNvPr>
          <p:cNvGrpSpPr/>
          <p:nvPr/>
        </p:nvGrpSpPr>
        <p:grpSpPr>
          <a:xfrm>
            <a:off x="13298051" y="7184867"/>
            <a:ext cx="2715991" cy="2662318"/>
            <a:chOff x="13347826" y="7387719"/>
            <a:chExt cx="2715991" cy="2662318"/>
          </a:xfrm>
        </p:grpSpPr>
        <p:grpSp>
          <p:nvGrpSpPr>
            <p:cNvPr id="27" name="그룹 1002">
              <a:extLst>
                <a:ext uri="{FF2B5EF4-FFF2-40B4-BE49-F238E27FC236}">
                  <a16:creationId xmlns:a16="http://schemas.microsoft.com/office/drawing/2014/main" id="{FB7B92DB-3B21-4D89-840A-E934A9AF2EA8}"/>
                </a:ext>
              </a:extLst>
            </p:cNvPr>
            <p:cNvGrpSpPr/>
            <p:nvPr/>
          </p:nvGrpSpPr>
          <p:grpSpPr>
            <a:xfrm>
              <a:off x="13347826" y="7387719"/>
              <a:ext cx="2715991" cy="2662318"/>
              <a:chOff x="7589548" y="4270891"/>
              <a:chExt cx="3115212" cy="3115212"/>
            </a:xfrm>
          </p:grpSpPr>
          <p:pic>
            <p:nvPicPr>
              <p:cNvPr id="28" name="Object 9">
                <a:extLst>
                  <a:ext uri="{FF2B5EF4-FFF2-40B4-BE49-F238E27FC236}">
                    <a16:creationId xmlns:a16="http://schemas.microsoft.com/office/drawing/2014/main" id="{46C30AF2-42DF-4E59-BE9C-F9F59A372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89548" y="4270891"/>
                <a:ext cx="3115212" cy="3115212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699A6E-3FE4-42D2-93A3-75ECA6EC9ED1}"/>
                </a:ext>
              </a:extLst>
            </p:cNvPr>
            <p:cNvSpPr txBox="1"/>
            <p:nvPr/>
          </p:nvSpPr>
          <p:spPr>
            <a:xfrm>
              <a:off x="13449334" y="8463899"/>
              <a:ext cx="24931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현대제철</a:t>
              </a: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4B818A-0D1D-2045-AB7C-50C858036C5B}"/>
              </a:ext>
            </a:extLst>
          </p:cNvPr>
          <p:cNvCxnSpPr>
            <a:cxnSpLocks/>
          </p:cNvCxnSpPr>
          <p:nvPr/>
        </p:nvCxnSpPr>
        <p:spPr>
          <a:xfrm>
            <a:off x="5624929" y="3720856"/>
            <a:ext cx="0" cy="5461244"/>
          </a:xfrm>
          <a:prstGeom prst="straightConnector1">
            <a:avLst/>
          </a:prstGeom>
          <a:ln w="85725">
            <a:solidFill>
              <a:srgbClr val="0E7C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4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01365AE5-10E4-4C68-BC99-9B6FB4383204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5C669611-4E7A-4DD8-BF4C-038703B51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151F779-A549-49F1-9741-A2BDC5E4552D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3C8086F4-0A39-4A9D-8EE3-BC19CA6221EE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D889C4CA-2572-4906-B17D-BDAD6F9BF0AA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626B41-EA77-490B-96C5-07D0AAA63306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58633C-5FC0-4846-BA22-B16286AA3723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9E2CF05-F7F8-43B8-B586-2F402EEDE55D}"/>
              </a:ext>
            </a:extLst>
          </p:cNvPr>
          <p:cNvGrpSpPr/>
          <p:nvPr/>
        </p:nvGrpSpPr>
        <p:grpSpPr>
          <a:xfrm>
            <a:off x="6689931" y="1278697"/>
            <a:ext cx="4663869" cy="668906"/>
            <a:chOff x="2581789" y="2438151"/>
            <a:chExt cx="3719560" cy="6689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3F9734-7AA0-4F74-98C8-7ECAC0AE3228}"/>
                </a:ext>
              </a:extLst>
            </p:cNvPr>
            <p:cNvSpPr txBox="1"/>
            <p:nvPr/>
          </p:nvSpPr>
          <p:spPr>
            <a:xfrm>
              <a:off x="2737864" y="2460726"/>
              <a:ext cx="28582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산업별 코로나 영향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51BA12-D580-4581-92DC-4373ADD8F9B7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74BE8F-CF8A-4B8C-B5C4-224E4FCDBE0B}"/>
                </a:ext>
              </a:extLst>
            </p:cNvPr>
            <p:cNvSpPr txBox="1"/>
            <p:nvPr/>
          </p:nvSpPr>
          <p:spPr>
            <a:xfrm>
              <a:off x="6110594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D350DE-FCEB-1448-AEAE-D82D2A9A1BDA}"/>
              </a:ext>
            </a:extLst>
          </p:cNvPr>
          <p:cNvGrpSpPr/>
          <p:nvPr/>
        </p:nvGrpSpPr>
        <p:grpSpPr>
          <a:xfrm>
            <a:off x="1702204" y="3085364"/>
            <a:ext cx="14883591" cy="6138382"/>
            <a:chOff x="1700362" y="3090628"/>
            <a:chExt cx="14883591" cy="61383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FAD2F8-186F-45F6-9EF9-7BB8050BCB6A}"/>
                </a:ext>
              </a:extLst>
            </p:cNvPr>
            <p:cNvSpPr txBox="1"/>
            <p:nvPr/>
          </p:nvSpPr>
          <p:spPr>
            <a:xfrm>
              <a:off x="2249131" y="3141475"/>
              <a:ext cx="142683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ko-KR" altLang="en-US" sz="2800" dirty="0"/>
                <a:t>헬스케어 </a:t>
              </a:r>
              <a:r>
                <a:rPr lang="en-US" altLang="ko-KR" sz="2800" dirty="0"/>
                <a:t>:</a:t>
              </a:r>
              <a:r>
                <a:rPr lang="ko-KR" altLang="en-US" sz="2800" dirty="0"/>
                <a:t> 코로나</a:t>
              </a:r>
              <a:r>
                <a:rPr lang="en-US" altLang="ko-KR" sz="2800" dirty="0"/>
                <a:t>19</a:t>
              </a:r>
              <a:r>
                <a:rPr lang="ko-KR" altLang="en-US" sz="2800" dirty="0"/>
                <a:t>의 </a:t>
              </a:r>
              <a:r>
                <a:rPr lang="ko-KR" altLang="en-US" sz="2800" dirty="0" err="1"/>
                <a:t>급속적인</a:t>
              </a:r>
              <a:r>
                <a:rPr lang="ko-KR" altLang="en-US" sz="2800" dirty="0"/>
                <a:t> 확산으로 면역력 강화를 위한 건강기능식품에 대한 관심이 급격하게    </a:t>
              </a:r>
              <a:endParaRPr lang="en-US" altLang="ko-KR" sz="2800" dirty="0"/>
            </a:p>
            <a:p>
              <a:r>
                <a:rPr lang="en-US" altLang="ko-KR" sz="2800" dirty="0"/>
                <a:t>               </a:t>
              </a:r>
              <a:r>
                <a:rPr lang="ko-KR" altLang="en-US" sz="2800" dirty="0"/>
                <a:t>늘어남</a:t>
              </a:r>
              <a:endParaRPr lang="en-US" altLang="ko-KR" sz="2800" dirty="0"/>
            </a:p>
          </p:txBody>
        </p:sp>
        <p:sp>
          <p:nvSpPr>
            <p:cNvPr id="41" name="Google Shape;113;p14">
              <a:extLst>
                <a:ext uri="{FF2B5EF4-FFF2-40B4-BE49-F238E27FC236}">
                  <a16:creationId xmlns:a16="http://schemas.microsoft.com/office/drawing/2014/main" id="{8FA2E179-FB10-4B23-AE25-D29F8092DCEE}"/>
                </a:ext>
              </a:extLst>
            </p:cNvPr>
            <p:cNvSpPr/>
            <p:nvPr/>
          </p:nvSpPr>
          <p:spPr>
            <a:xfrm rot="5400000">
              <a:off x="-912340" y="5738344"/>
              <a:ext cx="5581332" cy="285900"/>
            </a:xfrm>
            <a:prstGeom prst="roundRect">
              <a:avLst>
                <a:gd name="adj" fmla="val 50000"/>
              </a:avLst>
            </a:prstGeom>
            <a:solidFill>
              <a:srgbClr val="0E7C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82FB4CF-9EBD-4D1C-9F46-7F1043C3B82B}"/>
                </a:ext>
              </a:extLst>
            </p:cNvPr>
            <p:cNvSpPr/>
            <p:nvPr/>
          </p:nvSpPr>
          <p:spPr>
            <a:xfrm>
              <a:off x="1700362" y="3090628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4B15B80-8963-4011-A72F-6C9EB0ED83CE}"/>
                </a:ext>
              </a:extLst>
            </p:cNvPr>
            <p:cNvSpPr/>
            <p:nvPr/>
          </p:nvSpPr>
          <p:spPr>
            <a:xfrm>
              <a:off x="1704047" y="8340807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705C750-000C-4145-B615-F5E8F6D6EF70}"/>
                </a:ext>
              </a:extLst>
            </p:cNvPr>
            <p:cNvSpPr/>
            <p:nvPr/>
          </p:nvSpPr>
          <p:spPr>
            <a:xfrm>
              <a:off x="1704047" y="5715718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ADAB57-400E-4513-BE8A-56601257759A}"/>
                </a:ext>
              </a:extLst>
            </p:cNvPr>
            <p:cNvSpPr txBox="1"/>
            <p:nvPr/>
          </p:nvSpPr>
          <p:spPr>
            <a:xfrm>
              <a:off x="2253249" y="5672435"/>
              <a:ext cx="143307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ko-KR" altLang="en-US" sz="2800" dirty="0"/>
                <a:t>반도체</a:t>
              </a:r>
              <a:r>
                <a:rPr lang="en-US" altLang="ko-KR" sz="2800" dirty="0"/>
                <a:t> : </a:t>
              </a:r>
              <a:r>
                <a:rPr lang="ko-KR" altLang="en-US" sz="2800" dirty="0"/>
                <a:t>코로나로 인해 코스피 폭락 장을 맞았지만 해당 산업의 안정성으로 인해 주가 회복 후 꾸준히 </a:t>
              </a:r>
              <a:endParaRPr lang="en-US" altLang="ko-KR" sz="2800" dirty="0"/>
            </a:p>
            <a:p>
              <a:r>
                <a:rPr lang="en-US" altLang="ko-KR" sz="2800" dirty="0"/>
                <a:t>            </a:t>
              </a:r>
              <a:r>
                <a:rPr lang="ko-KR" altLang="en-US" sz="2800" dirty="0"/>
                <a:t>증가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0F66CB-45A1-4804-AFBC-D0A02F9CA2D7}"/>
                </a:ext>
              </a:extLst>
            </p:cNvPr>
            <p:cNvSpPr txBox="1"/>
            <p:nvPr/>
          </p:nvSpPr>
          <p:spPr>
            <a:xfrm>
              <a:off x="2253250" y="8274903"/>
              <a:ext cx="14053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ko-KR" altLang="en-US" sz="2800" dirty="0" err="1"/>
                <a:t>철강〮금속</a:t>
              </a:r>
              <a:r>
                <a:rPr lang="ko-KR" altLang="en-US" sz="2800" dirty="0"/>
                <a:t> </a:t>
              </a:r>
              <a:r>
                <a:rPr lang="en-US" altLang="ko-KR" sz="2800" dirty="0"/>
                <a:t>: 1)</a:t>
              </a:r>
              <a:r>
                <a:rPr lang="ko-KR" altLang="en-US" sz="2800" dirty="0"/>
                <a:t> 코로나 사태 장기화로 인해 철강 전방산업 생산에 차질이 있음</a:t>
              </a:r>
              <a:endParaRPr lang="en-US" altLang="ko-KR" sz="2800" dirty="0"/>
            </a:p>
            <a:p>
              <a:r>
                <a:rPr lang="en-US" altLang="ko-KR" sz="2800" dirty="0"/>
                <a:t>                2)</a:t>
              </a:r>
              <a:r>
                <a:rPr lang="ko-KR" altLang="en-US" sz="2800" dirty="0"/>
                <a:t> 중국 내 공장 가동이 어려우며 철광석 가격의 상승세로 인해 제조 가격 부담이 커짐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4425C73-AE24-410D-B3FC-69EDF534D673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EDA&amp;</a:t>
            </a:r>
            <a:r>
              <a:rPr lang="ko-KR" altLang="en-US" sz="2800" spc="300" dirty="0" err="1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549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42DDE20B-0A28-4865-8794-8E10669F2234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9" name="육각형 28">
              <a:extLst>
                <a:ext uri="{FF2B5EF4-FFF2-40B4-BE49-F238E27FC236}">
                  <a16:creationId xmlns:a16="http://schemas.microsoft.com/office/drawing/2014/main" id="{122D6B74-2B1F-496B-BB91-C35F34829BA4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0D200A5-ED11-44BA-8209-2A263D10E8B3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19EFD0-3CAF-42DA-8D60-1B8D6943C9C5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F1E205-2C96-47F1-B3B9-E8427F040A19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5C04B39-257C-4233-944E-F6A6A394BD54}"/>
              </a:ext>
            </a:extLst>
          </p:cNvPr>
          <p:cNvSpPr txBox="1"/>
          <p:nvPr/>
        </p:nvSpPr>
        <p:spPr>
          <a:xfrm>
            <a:off x="2804162" y="2581993"/>
            <a:ext cx="13106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산업에 따라 </a:t>
            </a:r>
            <a:r>
              <a:rPr lang="en-US" altLang="ko-KR" sz="32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COVID19</a:t>
            </a:r>
            <a:r>
              <a:rPr lang="ko-KR" altLang="en-US" sz="32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영향이 다르게 작용하여 산업을 기준으로 종목 분석</a:t>
            </a:r>
            <a:endParaRPr lang="en-US" altLang="ko-KR" sz="3200" dirty="0">
              <a:solidFill>
                <a:srgbClr val="6C6C6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sz="3200" dirty="0">
              <a:solidFill>
                <a:srgbClr val="6C6C6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3567B7-6AB4-4DF3-B738-4B0EABEEE1A3}"/>
              </a:ext>
            </a:extLst>
          </p:cNvPr>
          <p:cNvGrpSpPr/>
          <p:nvPr/>
        </p:nvGrpSpPr>
        <p:grpSpPr>
          <a:xfrm>
            <a:off x="5222675" y="1376471"/>
            <a:ext cx="8022068" cy="766214"/>
            <a:chOff x="2772544" y="2390290"/>
            <a:chExt cx="4629986" cy="76621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84F0EF-4755-4C6B-BBF5-DE8FF86A687B}"/>
                </a:ext>
              </a:extLst>
            </p:cNvPr>
            <p:cNvSpPr txBox="1"/>
            <p:nvPr/>
          </p:nvSpPr>
          <p:spPr>
            <a:xfrm>
              <a:off x="2923752" y="2510173"/>
              <a:ext cx="44703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대표 섹터</a:t>
              </a:r>
              <a:r>
                <a:rPr lang="en-US" altLang="ko-KR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(Sector)</a:t>
              </a:r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별 분석 진행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F94A51-9EFE-4FC4-9746-4FA70B77627F}"/>
                </a:ext>
              </a:extLst>
            </p:cNvPr>
            <p:cNvSpPr txBox="1"/>
            <p:nvPr/>
          </p:nvSpPr>
          <p:spPr>
            <a:xfrm flipH="1">
              <a:off x="2772544" y="2438151"/>
              <a:ext cx="27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253543-D929-43D2-A993-D55C18F164E0}"/>
                </a:ext>
              </a:extLst>
            </p:cNvPr>
            <p:cNvSpPr txBox="1"/>
            <p:nvPr/>
          </p:nvSpPr>
          <p:spPr>
            <a:xfrm>
              <a:off x="7211775" y="2390290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C3CC82-217D-4237-B313-7906F4817882}"/>
              </a:ext>
            </a:extLst>
          </p:cNvPr>
          <p:cNvSpPr/>
          <p:nvPr/>
        </p:nvSpPr>
        <p:spPr>
          <a:xfrm>
            <a:off x="0" y="4177537"/>
            <a:ext cx="18288000" cy="6147563"/>
          </a:xfrm>
          <a:prstGeom prst="rect">
            <a:avLst/>
          </a:prstGeom>
          <a:solidFill>
            <a:schemeClr val="accent3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부제목 4">
            <a:extLst>
              <a:ext uri="{FF2B5EF4-FFF2-40B4-BE49-F238E27FC236}">
                <a16:creationId xmlns:a16="http://schemas.microsoft.com/office/drawing/2014/main" id="{E3B0A8C5-51BC-4B84-9E84-61021E0E6EE5}"/>
              </a:ext>
            </a:extLst>
          </p:cNvPr>
          <p:cNvSpPr txBox="1">
            <a:spLocks/>
          </p:cNvSpPr>
          <p:nvPr/>
        </p:nvSpPr>
        <p:spPr>
          <a:xfrm>
            <a:off x="2020995" y="4734170"/>
            <a:ext cx="2080444" cy="650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dirty="0">
                <a:solidFill>
                  <a:srgbClr val="669900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Negative</a:t>
            </a:r>
            <a:r>
              <a:rPr lang="en-US" altLang="ko-KR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부제목 4">
            <a:extLst>
              <a:ext uri="{FF2B5EF4-FFF2-40B4-BE49-F238E27FC236}">
                <a16:creationId xmlns:a16="http://schemas.microsoft.com/office/drawing/2014/main" id="{53AFBAEA-FA4F-4EB8-B023-08F2BFBEE052}"/>
              </a:ext>
            </a:extLst>
          </p:cNvPr>
          <p:cNvSpPr txBox="1">
            <a:spLocks/>
          </p:cNvSpPr>
          <p:nvPr/>
        </p:nvSpPr>
        <p:spPr>
          <a:xfrm>
            <a:off x="8033966" y="4646457"/>
            <a:ext cx="2080444" cy="650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Neutral</a:t>
            </a:r>
            <a:r>
              <a:rPr lang="en-US" altLang="ko-KR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8638A73-7A9B-49AB-B5D0-1AFBFBE9D985}"/>
              </a:ext>
            </a:extLst>
          </p:cNvPr>
          <p:cNvSpPr/>
          <p:nvPr/>
        </p:nvSpPr>
        <p:spPr>
          <a:xfrm>
            <a:off x="12274144" y="4177536"/>
            <a:ext cx="6013856" cy="6116551"/>
          </a:xfrm>
          <a:prstGeom prst="rect">
            <a:avLst/>
          </a:prstGeom>
          <a:solidFill>
            <a:schemeClr val="accent3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부제목 4">
            <a:extLst>
              <a:ext uri="{FF2B5EF4-FFF2-40B4-BE49-F238E27FC236}">
                <a16:creationId xmlns:a16="http://schemas.microsoft.com/office/drawing/2014/main" id="{B4E5C2B0-A689-469E-AF72-0D708FD73CA8}"/>
              </a:ext>
            </a:extLst>
          </p:cNvPr>
          <p:cNvSpPr txBox="1">
            <a:spLocks/>
          </p:cNvSpPr>
          <p:nvPr/>
        </p:nvSpPr>
        <p:spPr>
          <a:xfrm>
            <a:off x="14649120" y="4663769"/>
            <a:ext cx="2080444" cy="650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Positive </a:t>
            </a:r>
            <a:endParaRPr lang="ko-KR" altLang="en-US" sz="28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부제목 4">
            <a:extLst>
              <a:ext uri="{FF2B5EF4-FFF2-40B4-BE49-F238E27FC236}">
                <a16:creationId xmlns:a16="http://schemas.microsoft.com/office/drawing/2014/main" id="{C48FAA0B-5CA1-403F-9B91-F3F659E146DB}"/>
              </a:ext>
            </a:extLst>
          </p:cNvPr>
          <p:cNvSpPr txBox="1">
            <a:spLocks/>
          </p:cNvSpPr>
          <p:nvPr/>
        </p:nvSpPr>
        <p:spPr>
          <a:xfrm>
            <a:off x="1117212" y="5143500"/>
            <a:ext cx="3886200" cy="1077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None/>
            </a:pPr>
            <a:r>
              <a:rPr lang="ko-KR" altLang="en-US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현대제철</a:t>
            </a:r>
            <a:r>
              <a:rPr lang="en-US" altLang="ko-KR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철강</a:t>
            </a:r>
            <a:r>
              <a:rPr lang="en-US" altLang="ko-KR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·</a:t>
            </a:r>
            <a:r>
              <a:rPr lang="ko-KR" altLang="en-US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금속</a:t>
            </a:r>
            <a:r>
              <a:rPr lang="en-US" altLang="ko-KR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5CF799-549B-4AAF-80A2-B1C679D890F2}"/>
              </a:ext>
            </a:extLst>
          </p:cNvPr>
          <p:cNvSpPr/>
          <p:nvPr/>
        </p:nvSpPr>
        <p:spPr>
          <a:xfrm>
            <a:off x="6122433" y="4177537"/>
            <a:ext cx="6151711" cy="6116551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부제목 4">
            <a:extLst>
              <a:ext uri="{FF2B5EF4-FFF2-40B4-BE49-F238E27FC236}">
                <a16:creationId xmlns:a16="http://schemas.microsoft.com/office/drawing/2014/main" id="{E3FF1145-AFEA-4928-8CF3-5C49E1B23C53}"/>
              </a:ext>
            </a:extLst>
          </p:cNvPr>
          <p:cNvSpPr txBox="1">
            <a:spLocks/>
          </p:cNvSpPr>
          <p:nvPr/>
        </p:nvSpPr>
        <p:spPr>
          <a:xfrm>
            <a:off x="7436674" y="5054279"/>
            <a:ext cx="3523227" cy="1077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None/>
            </a:pPr>
            <a:r>
              <a:rPr lang="ko-KR" altLang="en-US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삼성전자</a:t>
            </a:r>
            <a:r>
              <a:rPr lang="en-US" altLang="ko-KR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반도체</a:t>
            </a:r>
            <a:r>
              <a:rPr lang="en-US" altLang="ko-KR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800" dirty="0">
              <a:solidFill>
                <a:srgbClr val="6C6C6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8" name="부제목 4">
            <a:extLst>
              <a:ext uri="{FF2B5EF4-FFF2-40B4-BE49-F238E27FC236}">
                <a16:creationId xmlns:a16="http://schemas.microsoft.com/office/drawing/2014/main" id="{3F6953EC-4BE5-420D-886B-A994D4B8E961}"/>
              </a:ext>
            </a:extLst>
          </p:cNvPr>
          <p:cNvSpPr txBox="1">
            <a:spLocks/>
          </p:cNvSpPr>
          <p:nvPr/>
        </p:nvSpPr>
        <p:spPr>
          <a:xfrm>
            <a:off x="12938395" y="5103068"/>
            <a:ext cx="4876800" cy="1028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None/>
            </a:pPr>
            <a:r>
              <a:rPr lang="ko-KR" altLang="en-US" sz="2800" dirty="0" err="1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삼성바이오로직스</a:t>
            </a:r>
            <a:r>
              <a:rPr lang="en-US" altLang="ko-KR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헬스케어</a:t>
            </a:r>
            <a:r>
              <a:rPr lang="en-US" altLang="ko-KR" sz="28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800" dirty="0">
              <a:solidFill>
                <a:srgbClr val="6C6C6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88C012-5617-4224-B352-E4697A877CF8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EDA&amp;</a:t>
            </a:r>
            <a:r>
              <a:rPr lang="ko-KR" altLang="en-US" sz="2800" spc="300" dirty="0" err="1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60" name="그룹 1002">
            <a:extLst>
              <a:ext uri="{FF2B5EF4-FFF2-40B4-BE49-F238E27FC236}">
                <a16:creationId xmlns:a16="http://schemas.microsoft.com/office/drawing/2014/main" id="{36B97C65-BCF6-45D7-B377-2244670DB92C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61" name="Object 9">
              <a:extLst>
                <a:ext uri="{FF2B5EF4-FFF2-40B4-BE49-F238E27FC236}">
                  <a16:creationId xmlns:a16="http://schemas.microsoft.com/office/drawing/2014/main" id="{9E33EF69-31CB-4B09-8A7B-5DB20AC82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6611BEA2-FA8E-4C85-9FEA-2A8FDC96D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9" y="6467476"/>
            <a:ext cx="6151712" cy="385762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549AFA-5815-4D6B-B58A-DB25FBAE4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480" y="6388964"/>
            <a:ext cx="6049509" cy="390512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D9C56E1-DD75-4E26-8D1C-AAF3B2406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33" y="6464131"/>
            <a:ext cx="6151711" cy="38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2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0FD2D346-BAFA-4F21-87EE-B1AFCF9A0887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87" name="육각형 86">
              <a:extLst>
                <a:ext uri="{FF2B5EF4-FFF2-40B4-BE49-F238E27FC236}">
                  <a16:creationId xmlns:a16="http://schemas.microsoft.com/office/drawing/2014/main" id="{2D54E205-AB88-43C4-B787-B93E41F2FDF6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4CE3F18-8539-4008-A0FE-2028BFFF12B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AECB158-26A3-43BE-8B5C-F7287E7BCA1D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89A4117-7C85-46BB-9D74-2E89BD5E9935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9976A35-EB8F-4268-A1C2-36ED7F8D82F7}"/>
              </a:ext>
            </a:extLst>
          </p:cNvPr>
          <p:cNvSpPr txBox="1"/>
          <p:nvPr/>
        </p:nvSpPr>
        <p:spPr>
          <a:xfrm>
            <a:off x="811108" y="2088089"/>
            <a:ext cx="1666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algn="ctr"/>
            <a:r>
              <a:rPr lang="en-US" altLang="ko-KR" sz="2000" dirty="0"/>
              <a:t> ‣ </a:t>
            </a:r>
            <a:r>
              <a:rPr lang="ko-KR" altLang="en-US" sz="2000" dirty="0"/>
              <a:t>모든 데이터는 일별데이터로 수집</a:t>
            </a:r>
          </a:p>
          <a:p>
            <a:pPr algn="ctr"/>
            <a:r>
              <a:rPr lang="en-US" altLang="ko-KR" sz="2000" dirty="0"/>
              <a:t> ‣ </a:t>
            </a:r>
            <a:r>
              <a:rPr lang="ko-KR" altLang="en-US" sz="2000" dirty="0"/>
              <a:t>국내 증권시장에 영향을 주는 주요 거시경제 지표</a:t>
            </a:r>
            <a:r>
              <a:rPr lang="en-US" altLang="ko-KR" sz="2000" dirty="0"/>
              <a:t>(Macroeconomic Indicators) </a:t>
            </a:r>
            <a:r>
              <a:rPr lang="ko-KR" altLang="en-US" sz="2000" dirty="0"/>
              <a:t>선정</a:t>
            </a:r>
          </a:p>
          <a:p>
            <a:pPr algn="ctr"/>
            <a:r>
              <a:rPr lang="en-US" altLang="ko-KR" sz="2000" dirty="0"/>
              <a:t> ‣ </a:t>
            </a:r>
            <a:r>
              <a:rPr lang="ko-KR" altLang="en-US" sz="2000" dirty="0"/>
              <a:t>그 외에 </a:t>
            </a:r>
            <a:r>
              <a:rPr lang="en-US" altLang="ko-KR" sz="2000" dirty="0"/>
              <a:t>2020</a:t>
            </a:r>
            <a:r>
              <a:rPr lang="ko-KR" altLang="en-US" sz="2000" dirty="0"/>
              <a:t>년 </a:t>
            </a:r>
            <a:r>
              <a:rPr lang="en-US" altLang="ko-KR" sz="2000" dirty="0"/>
              <a:t>3</a:t>
            </a:r>
            <a:r>
              <a:rPr lang="ko-KR" altLang="en-US" sz="2000" dirty="0"/>
              <a:t>월 </a:t>
            </a:r>
            <a:r>
              <a:rPr lang="en-US" altLang="ko-KR" sz="2000" dirty="0"/>
              <a:t>V</a:t>
            </a:r>
            <a:r>
              <a:rPr lang="ko-KR" altLang="en-US" sz="2000" dirty="0"/>
              <a:t>자반등시기를 기준으로 주가와 비슷한 흐름을 보인 데이터들을 수집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3F80403-2E7E-4298-A89A-619DFD3376D9}"/>
              </a:ext>
            </a:extLst>
          </p:cNvPr>
          <p:cNvGrpSpPr/>
          <p:nvPr/>
        </p:nvGrpSpPr>
        <p:grpSpPr>
          <a:xfrm>
            <a:off x="6827675" y="1307625"/>
            <a:ext cx="4632331" cy="728568"/>
            <a:chOff x="1560822" y="2539559"/>
            <a:chExt cx="5963844" cy="72856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EFBAD4-5701-45D5-979D-ACB8858117B7}"/>
                </a:ext>
              </a:extLst>
            </p:cNvPr>
            <p:cNvSpPr txBox="1"/>
            <p:nvPr/>
          </p:nvSpPr>
          <p:spPr>
            <a:xfrm>
              <a:off x="1947442" y="2621796"/>
              <a:ext cx="41393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Feature</a:t>
              </a:r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값 설정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07BD3D-C76D-49B7-97E1-83661300AF69}"/>
                </a:ext>
              </a:extLst>
            </p:cNvPr>
            <p:cNvSpPr txBox="1"/>
            <p:nvPr/>
          </p:nvSpPr>
          <p:spPr>
            <a:xfrm>
              <a:off x="1560822" y="2539559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00C71B4-671F-4472-BD34-364AFAC2D9E3}"/>
                </a:ext>
              </a:extLst>
            </p:cNvPr>
            <p:cNvSpPr txBox="1"/>
            <p:nvPr/>
          </p:nvSpPr>
          <p:spPr>
            <a:xfrm>
              <a:off x="7126800" y="2541373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E0A24B-9F6C-B54D-9F06-D50B6513B454}"/>
              </a:ext>
            </a:extLst>
          </p:cNvPr>
          <p:cNvGrpSpPr/>
          <p:nvPr/>
        </p:nvGrpSpPr>
        <p:grpSpPr>
          <a:xfrm>
            <a:off x="2542887" y="3727874"/>
            <a:ext cx="13202221" cy="4088292"/>
            <a:chOff x="2368722" y="3801404"/>
            <a:chExt cx="13202221" cy="4088292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B04CB9E-5C60-44C2-AF31-C67739E390F5}"/>
                </a:ext>
              </a:extLst>
            </p:cNvPr>
            <p:cNvGrpSpPr/>
            <p:nvPr/>
          </p:nvGrpSpPr>
          <p:grpSpPr>
            <a:xfrm>
              <a:off x="11151343" y="5298896"/>
              <a:ext cx="2922973" cy="1573692"/>
              <a:chOff x="12039600" y="5508398"/>
              <a:chExt cx="2922973" cy="1573692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46935CF-B9FE-4485-9620-202779620120}"/>
                  </a:ext>
                </a:extLst>
              </p:cNvPr>
              <p:cNvSpPr/>
              <p:nvPr/>
            </p:nvSpPr>
            <p:spPr>
              <a:xfrm>
                <a:off x="12710095" y="5508398"/>
                <a:ext cx="1573692" cy="1573692"/>
              </a:xfrm>
              <a:prstGeom prst="ellipse">
                <a:avLst/>
              </a:prstGeom>
              <a:solidFill>
                <a:srgbClr val="0E7C25">
                  <a:alpha val="5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AE03A2-B5AE-40C8-8AA5-B19F54957BBF}"/>
                  </a:ext>
                </a:extLst>
              </p:cNvPr>
              <p:cNvSpPr txBox="1"/>
              <p:nvPr/>
            </p:nvSpPr>
            <p:spPr>
              <a:xfrm>
                <a:off x="12039600" y="5771971"/>
                <a:ext cx="29229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lvl1pPr>
              </a:lstStyle>
              <a:p>
                <a:r>
                  <a:rPr lang="ko-KR" altLang="en-US" sz="2400" dirty="0"/>
                  <a:t>KRX </a:t>
                </a:r>
                <a:endParaRPr lang="en-US" altLang="ko-KR" sz="2400" dirty="0"/>
              </a:p>
              <a:p>
                <a:r>
                  <a:rPr lang="ko-KR" altLang="en-US" sz="2400" dirty="0"/>
                  <a:t>경기소비재 </a:t>
                </a:r>
                <a:endParaRPr lang="en-US" altLang="ko-KR" sz="2400" dirty="0"/>
              </a:p>
              <a:p>
                <a:r>
                  <a:rPr lang="ko-KR" altLang="en-US" sz="2400" dirty="0"/>
                  <a:t>지수</a:t>
                </a:r>
              </a:p>
            </p:txBody>
          </p: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E44FF6D-C262-419C-88AB-8FA1BF0754EC}"/>
                </a:ext>
              </a:extLst>
            </p:cNvPr>
            <p:cNvSpPr/>
            <p:nvPr/>
          </p:nvSpPr>
          <p:spPr>
            <a:xfrm>
              <a:off x="10357543" y="6405123"/>
              <a:ext cx="1403400" cy="1408373"/>
            </a:xfrm>
            <a:prstGeom prst="ellipse">
              <a:avLst/>
            </a:prstGeom>
            <a:solidFill>
              <a:schemeClr val="bg1">
                <a:lumMod val="5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1002">
              <a:extLst>
                <a:ext uri="{FF2B5EF4-FFF2-40B4-BE49-F238E27FC236}">
                  <a16:creationId xmlns:a16="http://schemas.microsoft.com/office/drawing/2014/main" id="{F919C0C5-6667-48A5-B9E3-063CD90C9DEC}"/>
                </a:ext>
              </a:extLst>
            </p:cNvPr>
            <p:cNvGrpSpPr/>
            <p:nvPr/>
          </p:nvGrpSpPr>
          <p:grpSpPr>
            <a:xfrm>
              <a:off x="7292516" y="4304622"/>
              <a:ext cx="3115212" cy="3115212"/>
              <a:chOff x="7589548" y="4270891"/>
              <a:chExt cx="3115212" cy="3115212"/>
            </a:xfrm>
          </p:grpSpPr>
          <p:pic>
            <p:nvPicPr>
              <p:cNvPr id="65" name="Object 9">
                <a:extLst>
                  <a:ext uri="{FF2B5EF4-FFF2-40B4-BE49-F238E27FC236}">
                    <a16:creationId xmlns:a16="http://schemas.microsoft.com/office/drawing/2014/main" id="{DBC6E4A7-0944-4E78-A26A-28F13C27C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589548" y="4270891"/>
                <a:ext cx="3115212" cy="3115212"/>
              </a:xfrm>
              <a:prstGeom prst="rect">
                <a:avLst/>
              </a:prstGeom>
            </p:spPr>
          </p:pic>
        </p:grpSp>
        <p:grpSp>
          <p:nvGrpSpPr>
            <p:cNvPr id="66" name="그룹 1003">
              <a:extLst>
                <a:ext uri="{FF2B5EF4-FFF2-40B4-BE49-F238E27FC236}">
                  <a16:creationId xmlns:a16="http://schemas.microsoft.com/office/drawing/2014/main" id="{38F64573-6092-4995-AE34-FDD93B5D7D9C}"/>
                </a:ext>
              </a:extLst>
            </p:cNvPr>
            <p:cNvGrpSpPr/>
            <p:nvPr/>
          </p:nvGrpSpPr>
          <p:grpSpPr>
            <a:xfrm>
              <a:off x="5195449" y="5717001"/>
              <a:ext cx="1990995" cy="1990995"/>
              <a:chOff x="5492481" y="5683270"/>
              <a:chExt cx="1990995" cy="1990995"/>
            </a:xfrm>
          </p:grpSpPr>
          <p:pic>
            <p:nvPicPr>
              <p:cNvPr id="67" name="Object 12">
                <a:extLst>
                  <a:ext uri="{FF2B5EF4-FFF2-40B4-BE49-F238E27FC236}">
                    <a16:creationId xmlns:a16="http://schemas.microsoft.com/office/drawing/2014/main" id="{84F8A8C5-9C4D-46EA-8CFE-487384614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92481" y="5683270"/>
                <a:ext cx="1990995" cy="1990995"/>
              </a:xfrm>
              <a:prstGeom prst="rect">
                <a:avLst/>
              </a:prstGeom>
            </p:spPr>
          </p:pic>
        </p:grpSp>
        <p:grpSp>
          <p:nvGrpSpPr>
            <p:cNvPr id="68" name="그룹 1008">
              <a:extLst>
                <a:ext uri="{FF2B5EF4-FFF2-40B4-BE49-F238E27FC236}">
                  <a16:creationId xmlns:a16="http://schemas.microsoft.com/office/drawing/2014/main" id="{5517712B-5552-4FFE-A1B6-45B3A09645CA}"/>
                </a:ext>
              </a:extLst>
            </p:cNvPr>
            <p:cNvGrpSpPr/>
            <p:nvPr/>
          </p:nvGrpSpPr>
          <p:grpSpPr>
            <a:xfrm>
              <a:off x="13634911" y="5576175"/>
              <a:ext cx="289404" cy="289404"/>
              <a:chOff x="15134957" y="5789624"/>
              <a:chExt cx="289404" cy="289404"/>
            </a:xfrm>
          </p:grpSpPr>
          <p:pic>
            <p:nvPicPr>
              <p:cNvPr id="69" name="Object 27">
                <a:extLst>
                  <a:ext uri="{FF2B5EF4-FFF2-40B4-BE49-F238E27FC236}">
                    <a16:creationId xmlns:a16="http://schemas.microsoft.com/office/drawing/2014/main" id="{06661AEC-8FC9-46CA-990F-BFDB9CB56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134957" y="5789624"/>
                <a:ext cx="289404" cy="289404"/>
              </a:xfrm>
              <a:prstGeom prst="rect">
                <a:avLst/>
              </a:prstGeom>
            </p:spPr>
          </p:pic>
        </p:grpSp>
        <p:grpSp>
          <p:nvGrpSpPr>
            <p:cNvPr id="70" name="그룹 1009">
              <a:extLst>
                <a:ext uri="{FF2B5EF4-FFF2-40B4-BE49-F238E27FC236}">
                  <a16:creationId xmlns:a16="http://schemas.microsoft.com/office/drawing/2014/main" id="{05C6C128-4641-4F6D-A652-03F2C82FD112}"/>
                </a:ext>
              </a:extLst>
            </p:cNvPr>
            <p:cNvGrpSpPr/>
            <p:nvPr/>
          </p:nvGrpSpPr>
          <p:grpSpPr>
            <a:xfrm>
              <a:off x="4226937" y="4405105"/>
              <a:ext cx="1187359" cy="1187359"/>
              <a:chOff x="3840467" y="4803815"/>
              <a:chExt cx="1187359" cy="1187359"/>
            </a:xfrm>
          </p:grpSpPr>
          <p:pic>
            <p:nvPicPr>
              <p:cNvPr id="71" name="Object 30">
                <a:extLst>
                  <a:ext uri="{FF2B5EF4-FFF2-40B4-BE49-F238E27FC236}">
                    <a16:creationId xmlns:a16="http://schemas.microsoft.com/office/drawing/2014/main" id="{A7727239-56B4-4AB3-9058-C6D967C4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40467" y="4803815"/>
                <a:ext cx="1187359" cy="1187359"/>
              </a:xfrm>
              <a:prstGeom prst="rect">
                <a:avLst/>
              </a:prstGeom>
            </p:spPr>
          </p:pic>
        </p:grpSp>
        <p:grpSp>
          <p:nvGrpSpPr>
            <p:cNvPr id="72" name="그룹 1010">
              <a:extLst>
                <a:ext uri="{FF2B5EF4-FFF2-40B4-BE49-F238E27FC236}">
                  <a16:creationId xmlns:a16="http://schemas.microsoft.com/office/drawing/2014/main" id="{E25A786C-F726-42C1-B77C-C9B01354A237}"/>
                </a:ext>
              </a:extLst>
            </p:cNvPr>
            <p:cNvGrpSpPr/>
            <p:nvPr/>
          </p:nvGrpSpPr>
          <p:grpSpPr>
            <a:xfrm>
              <a:off x="2440355" y="4581972"/>
              <a:ext cx="303005" cy="303005"/>
              <a:chOff x="2737387" y="4548241"/>
              <a:chExt cx="303005" cy="303005"/>
            </a:xfrm>
          </p:grpSpPr>
          <p:pic>
            <p:nvPicPr>
              <p:cNvPr id="73" name="Object 33">
                <a:extLst>
                  <a:ext uri="{FF2B5EF4-FFF2-40B4-BE49-F238E27FC236}">
                    <a16:creationId xmlns:a16="http://schemas.microsoft.com/office/drawing/2014/main" id="{906730BC-9906-4709-9BCE-F98875B4F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37387" y="4548241"/>
                <a:ext cx="303005" cy="303005"/>
              </a:xfrm>
              <a:prstGeom prst="rect">
                <a:avLst/>
              </a:prstGeom>
            </p:spPr>
          </p:pic>
        </p:grpSp>
        <p:grpSp>
          <p:nvGrpSpPr>
            <p:cNvPr id="74" name="그룹 1011">
              <a:extLst>
                <a:ext uri="{FF2B5EF4-FFF2-40B4-BE49-F238E27FC236}">
                  <a16:creationId xmlns:a16="http://schemas.microsoft.com/office/drawing/2014/main" id="{63D0F359-F151-4718-B40D-BAF02D642D39}"/>
                </a:ext>
              </a:extLst>
            </p:cNvPr>
            <p:cNvGrpSpPr/>
            <p:nvPr/>
          </p:nvGrpSpPr>
          <p:grpSpPr>
            <a:xfrm>
              <a:off x="11227543" y="5902274"/>
              <a:ext cx="272131" cy="272131"/>
              <a:chOff x="12089092" y="5868543"/>
              <a:chExt cx="272131" cy="272131"/>
            </a:xfrm>
          </p:grpSpPr>
          <p:pic>
            <p:nvPicPr>
              <p:cNvPr id="75" name="Object 36">
                <a:extLst>
                  <a:ext uri="{FF2B5EF4-FFF2-40B4-BE49-F238E27FC236}">
                    <a16:creationId xmlns:a16="http://schemas.microsoft.com/office/drawing/2014/main" id="{D637646E-2AEA-463B-A833-BB87F5E19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89092" y="5868543"/>
                <a:ext cx="272131" cy="272131"/>
              </a:xfrm>
              <a:prstGeom prst="rect">
                <a:avLst/>
              </a:prstGeom>
            </p:spPr>
          </p:pic>
        </p:grpSp>
        <p:grpSp>
          <p:nvGrpSpPr>
            <p:cNvPr id="76" name="그룹 1012">
              <a:extLst>
                <a:ext uri="{FF2B5EF4-FFF2-40B4-BE49-F238E27FC236}">
                  <a16:creationId xmlns:a16="http://schemas.microsoft.com/office/drawing/2014/main" id="{3CE058C4-40E9-499D-A4A1-82E2455887FF}"/>
                </a:ext>
              </a:extLst>
            </p:cNvPr>
            <p:cNvGrpSpPr/>
            <p:nvPr/>
          </p:nvGrpSpPr>
          <p:grpSpPr>
            <a:xfrm>
              <a:off x="10236943" y="7369479"/>
              <a:ext cx="520217" cy="520217"/>
              <a:chOff x="10632768" y="7278956"/>
              <a:chExt cx="520217" cy="520217"/>
            </a:xfrm>
          </p:grpSpPr>
          <p:pic>
            <p:nvPicPr>
              <p:cNvPr id="77" name="Object 45">
                <a:extLst>
                  <a:ext uri="{FF2B5EF4-FFF2-40B4-BE49-F238E27FC236}">
                    <a16:creationId xmlns:a16="http://schemas.microsoft.com/office/drawing/2014/main" id="{DB6CF0D2-11A3-4C91-996C-8D1A9375C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32768" y="7278956"/>
                <a:ext cx="520217" cy="520217"/>
              </a:xfrm>
              <a:prstGeom prst="rect">
                <a:avLst/>
              </a:prstGeom>
            </p:spPr>
          </p:pic>
        </p:grpSp>
        <p:grpSp>
          <p:nvGrpSpPr>
            <p:cNvPr id="80" name="그룹 1013">
              <a:extLst>
                <a:ext uri="{FF2B5EF4-FFF2-40B4-BE49-F238E27FC236}">
                  <a16:creationId xmlns:a16="http://schemas.microsoft.com/office/drawing/2014/main" id="{18088159-34B0-4A46-BB64-24BDBE1C622B}"/>
                </a:ext>
              </a:extLst>
            </p:cNvPr>
            <p:cNvGrpSpPr/>
            <p:nvPr/>
          </p:nvGrpSpPr>
          <p:grpSpPr>
            <a:xfrm>
              <a:off x="10070383" y="4325360"/>
              <a:ext cx="232388" cy="232388"/>
              <a:chOff x="10367415" y="4291629"/>
              <a:chExt cx="232388" cy="232388"/>
            </a:xfrm>
          </p:grpSpPr>
          <p:pic>
            <p:nvPicPr>
              <p:cNvPr id="81" name="Object 49">
                <a:extLst>
                  <a:ext uri="{FF2B5EF4-FFF2-40B4-BE49-F238E27FC236}">
                    <a16:creationId xmlns:a16="http://schemas.microsoft.com/office/drawing/2014/main" id="{F747EC92-9462-449B-9EF2-F73305F08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67415" y="4291629"/>
                <a:ext cx="232388" cy="232388"/>
              </a:xfrm>
              <a:prstGeom prst="rect">
                <a:avLst/>
              </a:prstGeom>
            </p:spPr>
          </p:pic>
        </p:grpSp>
        <p:grpSp>
          <p:nvGrpSpPr>
            <p:cNvPr id="82" name="그룹 1014">
              <a:extLst>
                <a:ext uri="{FF2B5EF4-FFF2-40B4-BE49-F238E27FC236}">
                  <a16:creationId xmlns:a16="http://schemas.microsoft.com/office/drawing/2014/main" id="{CDD45143-9E3F-4D9C-AFE6-239657FEF9C3}"/>
                </a:ext>
              </a:extLst>
            </p:cNvPr>
            <p:cNvGrpSpPr/>
            <p:nvPr/>
          </p:nvGrpSpPr>
          <p:grpSpPr>
            <a:xfrm>
              <a:off x="12675343" y="4357152"/>
              <a:ext cx="405947" cy="405947"/>
              <a:chOff x="14175389" y="4570601"/>
              <a:chExt cx="405947" cy="405947"/>
            </a:xfrm>
          </p:grpSpPr>
          <p:pic>
            <p:nvPicPr>
              <p:cNvPr id="83" name="Object 52">
                <a:extLst>
                  <a:ext uri="{FF2B5EF4-FFF2-40B4-BE49-F238E27FC236}">
                    <a16:creationId xmlns:a16="http://schemas.microsoft.com/office/drawing/2014/main" id="{17865751-F49C-49AF-B299-B023D69AB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75389" y="4570601"/>
                <a:ext cx="405947" cy="405947"/>
              </a:xfrm>
              <a:prstGeom prst="rect">
                <a:avLst/>
              </a:prstGeom>
            </p:spPr>
          </p:pic>
        </p:grpSp>
        <p:grpSp>
          <p:nvGrpSpPr>
            <p:cNvPr id="84" name="그룹 1015">
              <a:extLst>
                <a:ext uri="{FF2B5EF4-FFF2-40B4-BE49-F238E27FC236}">
                  <a16:creationId xmlns:a16="http://schemas.microsoft.com/office/drawing/2014/main" id="{8DDDDF9F-1CCF-41B5-A9B9-088F63F8DDD8}"/>
                </a:ext>
              </a:extLst>
            </p:cNvPr>
            <p:cNvGrpSpPr/>
            <p:nvPr/>
          </p:nvGrpSpPr>
          <p:grpSpPr>
            <a:xfrm>
              <a:off x="5599283" y="5106078"/>
              <a:ext cx="450774" cy="450774"/>
              <a:chOff x="5896315" y="5072347"/>
              <a:chExt cx="450774" cy="450774"/>
            </a:xfrm>
          </p:grpSpPr>
          <p:pic>
            <p:nvPicPr>
              <p:cNvPr id="85" name="Object 55">
                <a:extLst>
                  <a:ext uri="{FF2B5EF4-FFF2-40B4-BE49-F238E27FC236}">
                    <a16:creationId xmlns:a16="http://schemas.microsoft.com/office/drawing/2014/main" id="{D7AAC318-8739-4625-9F94-C9BE9F821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96315" y="5072347"/>
                <a:ext cx="450774" cy="450774"/>
              </a:xfrm>
              <a:prstGeom prst="rect">
                <a:avLst/>
              </a:prstGeom>
            </p:spPr>
          </p:pic>
        </p:grp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EF2D011-4392-486E-99C6-E4BE9609419F}"/>
                </a:ext>
              </a:extLst>
            </p:cNvPr>
            <p:cNvSpPr/>
            <p:nvPr/>
          </p:nvSpPr>
          <p:spPr>
            <a:xfrm>
              <a:off x="6295798" y="3891552"/>
              <a:ext cx="1096986" cy="1096986"/>
            </a:xfrm>
            <a:prstGeom prst="ellipse">
              <a:avLst/>
            </a:prstGeom>
            <a:solidFill>
              <a:srgbClr val="0E7C25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F3FDBD7-7A25-41C9-BEAE-293FBA216A64}"/>
                </a:ext>
              </a:extLst>
            </p:cNvPr>
            <p:cNvSpPr/>
            <p:nvPr/>
          </p:nvSpPr>
          <p:spPr>
            <a:xfrm>
              <a:off x="3047888" y="5672539"/>
              <a:ext cx="1573692" cy="1573692"/>
            </a:xfrm>
            <a:prstGeom prst="ellipse">
              <a:avLst/>
            </a:prstGeom>
            <a:solidFill>
              <a:srgbClr val="0E7C25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118ECB6-1638-4545-8F3F-E8EE9916A789}"/>
                </a:ext>
              </a:extLst>
            </p:cNvPr>
            <p:cNvSpPr/>
            <p:nvPr/>
          </p:nvSpPr>
          <p:spPr>
            <a:xfrm>
              <a:off x="13354108" y="4232096"/>
              <a:ext cx="1077576" cy="1077576"/>
            </a:xfrm>
            <a:prstGeom prst="ellipse">
              <a:avLst/>
            </a:prstGeom>
            <a:solidFill>
              <a:srgbClr val="595959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BF6A71B-9CF7-4858-B4C0-52571BC5CCC5}"/>
                </a:ext>
              </a:extLst>
            </p:cNvPr>
            <p:cNvSpPr txBox="1"/>
            <p:nvPr/>
          </p:nvSpPr>
          <p:spPr>
            <a:xfrm>
              <a:off x="4956038" y="6143523"/>
              <a:ext cx="2456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/>
                  </a:solidFill>
                </a:rPr>
                <a:t>구리</a:t>
              </a:r>
              <a:r>
                <a:rPr lang="en-US" altLang="ko-KR" sz="2400" dirty="0">
                  <a:solidFill>
                    <a:schemeClr val="bg1"/>
                  </a:solidFill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</a:rPr>
                <a:t>선물지수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</a:rPr>
                <a:t>돈육 선물지수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</a:rPr>
                <a:t>금 선물지수</a:t>
              </a:r>
              <a:endParaRPr lang="en-US" altLang="ko-KR" sz="24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50E2955-6F03-44C8-AF8F-C5A0C886C41F}"/>
                </a:ext>
              </a:extLst>
            </p:cNvPr>
            <p:cNvSpPr txBox="1"/>
            <p:nvPr/>
          </p:nvSpPr>
          <p:spPr>
            <a:xfrm>
              <a:off x="7578594" y="5215853"/>
              <a:ext cx="24567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sz="2800" dirty="0">
                  <a:solidFill>
                    <a:schemeClr val="bg1"/>
                  </a:solidFill>
                </a:rPr>
                <a:t>‣ S&amp;P500 </a:t>
              </a:r>
              <a:r>
                <a:rPr lang="ko-KR" altLang="en-US" sz="2800" dirty="0">
                  <a:solidFill>
                    <a:schemeClr val="bg1"/>
                  </a:solidFill>
                </a:rPr>
                <a:t>지수</a:t>
              </a:r>
              <a:endParaRPr lang="en-US" altLang="ko-KR" sz="2800" dirty="0">
                <a:solidFill>
                  <a:schemeClr val="bg1"/>
                </a:solidFill>
              </a:endParaRPr>
            </a:p>
            <a:p>
              <a:r>
                <a:rPr lang="en-US" altLang="ko-KR" sz="2800" dirty="0">
                  <a:solidFill>
                    <a:schemeClr val="bg1"/>
                  </a:solidFill>
                </a:rPr>
                <a:t>‣ </a:t>
              </a:r>
              <a:r>
                <a:rPr lang="ko-KR" altLang="en-US" sz="2800" dirty="0">
                  <a:solidFill>
                    <a:schemeClr val="bg1"/>
                  </a:solidFill>
                </a:rPr>
                <a:t>환율 데이터</a:t>
              </a:r>
              <a:endParaRPr lang="en-US" altLang="ko-KR" sz="2800" dirty="0">
                <a:solidFill>
                  <a:schemeClr val="bg1"/>
                </a:solidFill>
              </a:endParaRPr>
            </a:p>
            <a:p>
              <a:r>
                <a:rPr lang="en-US" altLang="ko-KR" sz="2800" dirty="0">
                  <a:solidFill>
                    <a:schemeClr val="bg1"/>
                  </a:solidFill>
                </a:rPr>
                <a:t>‣ </a:t>
              </a:r>
              <a:r>
                <a:rPr lang="ko-KR" altLang="en-US" sz="2800" dirty="0">
                  <a:solidFill>
                    <a:schemeClr val="bg1"/>
                  </a:solidFill>
                </a:rPr>
                <a:t>외국인 순매수</a:t>
              </a:r>
              <a:endParaRPr lang="en-US" altLang="ko-KR" sz="28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6EE9C85-86C0-442D-9F77-17A8833437DC}"/>
                </a:ext>
              </a:extLst>
            </p:cNvPr>
            <p:cNvSpPr txBox="1"/>
            <p:nvPr/>
          </p:nvSpPr>
          <p:spPr>
            <a:xfrm>
              <a:off x="5599283" y="4228233"/>
              <a:ext cx="2456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MA</a:t>
              </a: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89D8D1-C461-476C-B4CF-0B52E67EC088}"/>
                </a:ext>
              </a:extLst>
            </p:cNvPr>
            <p:cNvGrpSpPr/>
            <p:nvPr/>
          </p:nvGrpSpPr>
          <p:grpSpPr>
            <a:xfrm>
              <a:off x="9855943" y="3801404"/>
              <a:ext cx="2922973" cy="1573692"/>
              <a:chOff x="10439400" y="3861992"/>
              <a:chExt cx="2922973" cy="1573692"/>
            </a:xfrm>
          </p:grpSpPr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1A88003D-B2C0-4E11-A421-1FA85E94BABA}"/>
                  </a:ext>
                </a:extLst>
              </p:cNvPr>
              <p:cNvSpPr/>
              <p:nvPr/>
            </p:nvSpPr>
            <p:spPr>
              <a:xfrm>
                <a:off x="11140143" y="3861992"/>
                <a:ext cx="1573692" cy="1573692"/>
              </a:xfrm>
              <a:prstGeom prst="ellipse">
                <a:avLst/>
              </a:prstGeom>
              <a:solidFill>
                <a:srgbClr val="0E7C25">
                  <a:alpha val="5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95420B5-EDBA-4ABF-B841-4C9B101CBE3B}"/>
                  </a:ext>
                </a:extLst>
              </p:cNvPr>
              <p:cNvSpPr txBox="1"/>
              <p:nvPr/>
            </p:nvSpPr>
            <p:spPr>
              <a:xfrm>
                <a:off x="10439400" y="4076700"/>
                <a:ext cx="29229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lvl1pPr>
              </a:lstStyle>
              <a:p>
                <a:r>
                  <a:rPr lang="en-US" altLang="ko-KR" sz="2400" dirty="0"/>
                  <a:t>Fear&amp;</a:t>
                </a:r>
              </a:p>
              <a:p>
                <a:r>
                  <a:rPr lang="en-US" altLang="ko-KR" sz="2400" dirty="0"/>
                  <a:t>Greed</a:t>
                </a:r>
              </a:p>
              <a:p>
                <a:r>
                  <a:rPr lang="ko-KR" altLang="en-US" sz="2400" dirty="0"/>
                  <a:t>지수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6407DF-2ABF-4D1B-A734-352D0E99DB1B}"/>
                </a:ext>
              </a:extLst>
            </p:cNvPr>
            <p:cNvSpPr txBox="1"/>
            <p:nvPr/>
          </p:nvSpPr>
          <p:spPr>
            <a:xfrm>
              <a:off x="3589158" y="4667210"/>
              <a:ext cx="24567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sz="2000" dirty="0">
                  <a:solidFill>
                    <a:schemeClr val="bg1"/>
                  </a:solidFill>
                </a:rPr>
                <a:t>Covid19</a:t>
              </a:r>
            </a:p>
            <a:p>
              <a:r>
                <a:rPr lang="ko-KR" altLang="en-US" sz="2000" dirty="0" err="1">
                  <a:solidFill>
                    <a:schemeClr val="bg1"/>
                  </a:solidFill>
                </a:rPr>
                <a:t>확진자수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1C12DEC-1734-46FF-BB06-B28A63B6F3E0}"/>
                </a:ext>
              </a:extLst>
            </p:cNvPr>
            <p:cNvSpPr txBox="1"/>
            <p:nvPr/>
          </p:nvSpPr>
          <p:spPr>
            <a:xfrm>
              <a:off x="2368722" y="6060896"/>
              <a:ext cx="2922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ko-KR" altLang="en-US" sz="2400" dirty="0"/>
                <a:t>변동성지수</a:t>
              </a:r>
              <a:endParaRPr lang="en-US" altLang="ko-KR" sz="2400" dirty="0"/>
            </a:p>
            <a:p>
              <a:r>
                <a:rPr lang="en-US" altLang="ko-KR" sz="2400" dirty="0"/>
                <a:t>(VIX</a:t>
              </a:r>
              <a:r>
                <a:rPr lang="ko-KR" altLang="en-US" sz="2400" dirty="0"/>
                <a:t>지수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90D24B-7C55-401E-9662-BBC9B5F29C13}"/>
                </a:ext>
              </a:extLst>
            </p:cNvPr>
            <p:cNvSpPr txBox="1"/>
            <p:nvPr/>
          </p:nvSpPr>
          <p:spPr>
            <a:xfrm>
              <a:off x="6426943" y="6800810"/>
              <a:ext cx="914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ko-KR" altLang="en-US" sz="2000" dirty="0"/>
                <a:t> 국채 </a:t>
              </a:r>
              <a:r>
                <a:rPr lang="en-US" altLang="ko-KR" sz="2000" dirty="0"/>
                <a:t>3-10</a:t>
              </a:r>
              <a:r>
                <a:rPr lang="ko-KR" altLang="en-US" sz="2000" dirty="0"/>
                <a:t>년 </a:t>
              </a:r>
              <a:endParaRPr lang="en-US" altLang="ko-KR" sz="2000" dirty="0"/>
            </a:p>
            <a:p>
              <a:r>
                <a:rPr lang="ko-KR" altLang="en-US" sz="2000" dirty="0"/>
                <a:t>선물지수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363FAA7-5FB3-456C-BE5A-6122E5122BEC}"/>
                </a:ext>
              </a:extLst>
            </p:cNvPr>
            <p:cNvSpPr txBox="1"/>
            <p:nvPr/>
          </p:nvSpPr>
          <p:spPr>
            <a:xfrm>
              <a:off x="12419370" y="4458463"/>
              <a:ext cx="29229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sz="2000" dirty="0"/>
                <a:t>WTI</a:t>
              </a:r>
              <a:r>
                <a:rPr lang="ko-KR" altLang="en-US" sz="2000" dirty="0"/>
                <a:t>유 </a:t>
              </a:r>
              <a:endParaRPr lang="en-US" altLang="ko-KR" sz="2000" dirty="0"/>
            </a:p>
            <a:p>
              <a:r>
                <a:rPr lang="ko-KR" altLang="en-US" sz="2000" dirty="0"/>
                <a:t>선물지수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89BEA05-1265-4796-A280-FFBCCEF7C2D0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EDA&amp;</a:t>
            </a:r>
            <a:r>
              <a:rPr lang="ko-KR" altLang="en-US" sz="2800" spc="300" dirty="0" err="1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150" name="그룹 1002">
            <a:extLst>
              <a:ext uri="{FF2B5EF4-FFF2-40B4-BE49-F238E27FC236}">
                <a16:creationId xmlns:a16="http://schemas.microsoft.com/office/drawing/2014/main" id="{4957D901-3F7E-4FDC-8CE0-BCE2B983099B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51" name="Object 9">
              <a:extLst>
                <a:ext uri="{FF2B5EF4-FFF2-40B4-BE49-F238E27FC236}">
                  <a16:creationId xmlns:a16="http://schemas.microsoft.com/office/drawing/2014/main" id="{071ABF4D-2216-469D-A013-9BAE67572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A63D55A5-F16F-4B04-A3DF-7D554601CD8F}"/>
              </a:ext>
            </a:extLst>
          </p:cNvPr>
          <p:cNvSpPr txBox="1"/>
          <p:nvPr/>
        </p:nvSpPr>
        <p:spPr>
          <a:xfrm>
            <a:off x="3608522" y="8262488"/>
            <a:ext cx="1107095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bg1"/>
                </a:solidFill>
                <a:highlight>
                  <a:srgbClr val="0E7C25"/>
                </a:highlight>
              </a:rPr>
              <a:t>선행연구 요약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E7C25"/>
                </a:highlight>
              </a:rPr>
              <a:t> </a:t>
            </a:r>
          </a:p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환율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미국주가 국내시장에 유의미한 영향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환율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S&amp;P500)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외국인 투자자의 국내 주식 매매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</a:rPr>
              <a:t>외국인순매수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주가와 거래량 상관관계는 미비</a:t>
            </a:r>
          </a:p>
          <a:p>
            <a:pPr algn="ctr"/>
            <a:endParaRPr lang="ko-KR" alt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C4A13D-BB24-42D0-9828-D97EADF6FCAD}"/>
              </a:ext>
            </a:extLst>
          </p:cNvPr>
          <p:cNvGrpSpPr/>
          <p:nvPr/>
        </p:nvGrpSpPr>
        <p:grpSpPr>
          <a:xfrm>
            <a:off x="5715001" y="1356266"/>
            <a:ext cx="6857998" cy="739234"/>
            <a:chOff x="2492125" y="2417270"/>
            <a:chExt cx="4034914" cy="7392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3BFB8-5BF9-4B7B-8D90-307D995DA9A1}"/>
                </a:ext>
              </a:extLst>
            </p:cNvPr>
            <p:cNvSpPr txBox="1"/>
            <p:nvPr/>
          </p:nvSpPr>
          <p:spPr>
            <a:xfrm>
              <a:off x="2698195" y="2510173"/>
              <a:ext cx="3012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Feature </a:t>
              </a:r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데이터 상관분석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4F2EF-905E-4E70-A613-8A40EAB07992}"/>
                </a:ext>
              </a:extLst>
            </p:cNvPr>
            <p:cNvSpPr txBox="1"/>
            <p:nvPr/>
          </p:nvSpPr>
          <p:spPr>
            <a:xfrm>
              <a:off x="249212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D239A-0191-42F7-B9F0-FB7814C949E5}"/>
                </a:ext>
              </a:extLst>
            </p:cNvPr>
            <p:cNvSpPr txBox="1"/>
            <p:nvPr/>
          </p:nvSpPr>
          <p:spPr>
            <a:xfrm>
              <a:off x="6336284" y="2417270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CF3B19D9-C346-43ED-A4B5-1E8455B00257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C9E8590B-89EE-4E80-B7C6-B3E81C56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EC99A3-8411-4916-A60E-84C947B12B08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4" name="육각형 23">
              <a:extLst>
                <a:ext uri="{FF2B5EF4-FFF2-40B4-BE49-F238E27FC236}">
                  <a16:creationId xmlns:a16="http://schemas.microsoft.com/office/drawing/2014/main" id="{A12D0B37-0D1E-4827-B5A0-F5FEDF65ACB1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FD4FFD8-D8FB-4D93-9E10-258090BBCFC6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31CFF1-D855-41B7-8FCF-4D5DCD08C48C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B7355F-A47A-43AD-85D4-1096A5107F9B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FD73A0-60A3-438F-8E71-3109F0398DF6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EDA&amp;</a:t>
            </a:r>
            <a:r>
              <a:rPr lang="ko-KR" altLang="en-US" sz="2800" spc="300" dirty="0" err="1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5ABDF4-276E-634F-9939-FEEE5AF3B29C}"/>
              </a:ext>
            </a:extLst>
          </p:cNvPr>
          <p:cNvGrpSpPr/>
          <p:nvPr/>
        </p:nvGrpSpPr>
        <p:grpSpPr>
          <a:xfrm>
            <a:off x="1231120" y="2391000"/>
            <a:ext cx="15825759" cy="7672152"/>
            <a:chOff x="1395441" y="2392330"/>
            <a:chExt cx="15825759" cy="7672152"/>
          </a:xfrm>
        </p:grpSpPr>
        <p:pic>
          <p:nvPicPr>
            <p:cNvPr id="19" name="그림 18" descr="텍스트, 오렌지, 다채로운이(가) 표시된 사진&#10;&#10;자동 생성된 설명">
              <a:extLst>
                <a:ext uri="{FF2B5EF4-FFF2-40B4-BE49-F238E27FC236}">
                  <a16:creationId xmlns:a16="http://schemas.microsoft.com/office/drawing/2014/main" id="{DC2AB778-60BC-4957-8780-080AA2F61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441" y="2392330"/>
              <a:ext cx="8345801" cy="7088215"/>
            </a:xfrm>
            <a:prstGeom prst="rect">
              <a:avLst/>
            </a:prstGeom>
            <a:noFill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0B7BFA-D804-4EF3-8922-5279711639A8}"/>
                </a:ext>
              </a:extLst>
            </p:cNvPr>
            <p:cNvSpPr txBox="1"/>
            <p:nvPr/>
          </p:nvSpPr>
          <p:spPr>
            <a:xfrm>
              <a:off x="4044341" y="9325818"/>
              <a:ext cx="3048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200000"/>
                </a:lnSpc>
                <a:defRPr sz="3200">
                  <a:solidFill>
                    <a:srgbClr val="6C6C6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en-US" altLang="ko-KR" sz="2400" dirty="0"/>
                <a:t>&lt;</a:t>
              </a:r>
              <a:r>
                <a:rPr lang="ko-KR" altLang="en-US" sz="2400" dirty="0"/>
                <a:t>현대제철 </a:t>
              </a:r>
              <a:r>
                <a:rPr lang="en-US" altLang="ko-KR" sz="2400" dirty="0"/>
                <a:t>Heat map&gt;</a:t>
              </a:r>
              <a:endParaRPr lang="ko-KR" altLang="en-US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F2A2A1-20D4-4B99-99D8-BBB2FE660F67}"/>
                </a:ext>
              </a:extLst>
            </p:cNvPr>
            <p:cNvSpPr txBox="1"/>
            <p:nvPr/>
          </p:nvSpPr>
          <p:spPr>
            <a:xfrm>
              <a:off x="10554567" y="4054138"/>
              <a:ext cx="6666633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3200" dirty="0">
                  <a:solidFill>
                    <a:srgbClr val="6C6C6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상관분석 결과</a:t>
              </a:r>
              <a:r>
                <a:rPr lang="en-US" altLang="ko-KR" sz="3200" dirty="0">
                  <a:solidFill>
                    <a:srgbClr val="6C6C6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3200" dirty="0">
                  <a:solidFill>
                    <a:srgbClr val="6C6C6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주가에 영향을 미치는 </a:t>
              </a:r>
              <a:r>
                <a:rPr lang="en-US" altLang="ko-KR" sz="3200" dirty="0">
                  <a:solidFill>
                    <a:srgbClr val="6C6C6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Feature</a:t>
              </a:r>
              <a:r>
                <a:rPr lang="ko-KR" altLang="en-US" sz="3200" dirty="0">
                  <a:solidFill>
                    <a:srgbClr val="6C6C6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는 </a:t>
              </a:r>
              <a:endParaRPr lang="en-US" altLang="ko-KR" sz="3200" dirty="0">
                <a:solidFill>
                  <a:srgbClr val="6C6C6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3200" dirty="0">
                  <a:solidFill>
                    <a:srgbClr val="0E7C2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주식 종목에 따라 상이하게 나타남</a:t>
              </a:r>
              <a:endParaRPr lang="en-US" altLang="ko-KR" sz="320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27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B8D1654D-6547-4BDF-B055-550EAF96A9D8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899C79F2-C422-4438-ACBC-DC03BFCEB156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A7C260C-D3A8-4C78-94EF-6713C3D0D4FE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DC32EC-F193-4892-B308-8575DFC6204C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88AE8D-489B-434E-9224-CB1555170918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71D93-2073-4D65-82A3-6D037FA062F5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EDA&amp;</a:t>
            </a:r>
            <a:r>
              <a:rPr lang="ko-KR" altLang="en-US" sz="2800" spc="300" dirty="0" err="1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4EA3A6F5-62CA-43DF-B73C-89B589A85F53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20" name="Object 9">
              <a:extLst>
                <a:ext uri="{FF2B5EF4-FFF2-40B4-BE49-F238E27FC236}">
                  <a16:creationId xmlns:a16="http://schemas.microsoft.com/office/drawing/2014/main" id="{CCF930A8-8F6B-4E68-A0DB-16161C0B2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EAF1C7-2830-485E-99BB-DB6C3340531E}"/>
              </a:ext>
            </a:extLst>
          </p:cNvPr>
          <p:cNvSpPr/>
          <p:nvPr/>
        </p:nvSpPr>
        <p:spPr>
          <a:xfrm>
            <a:off x="0" y="6042223"/>
            <a:ext cx="18288000" cy="939354"/>
          </a:xfrm>
          <a:prstGeom prst="rect">
            <a:avLst/>
          </a:prstGeom>
          <a:solidFill>
            <a:srgbClr val="6699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B6D65C-69AC-4D16-AED3-A196E27ABB69}"/>
              </a:ext>
            </a:extLst>
          </p:cNvPr>
          <p:cNvSpPr/>
          <p:nvPr/>
        </p:nvSpPr>
        <p:spPr>
          <a:xfrm>
            <a:off x="-1" y="3255934"/>
            <a:ext cx="18288000" cy="7031065"/>
          </a:xfrm>
          <a:prstGeom prst="rect">
            <a:avLst/>
          </a:prstGeom>
          <a:solidFill>
            <a:schemeClr val="accent3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부제목 4">
            <a:extLst>
              <a:ext uri="{FF2B5EF4-FFF2-40B4-BE49-F238E27FC236}">
                <a16:creationId xmlns:a16="http://schemas.microsoft.com/office/drawing/2014/main" id="{995AD9A4-CD97-4240-B5CB-F397353BFC44}"/>
              </a:ext>
            </a:extLst>
          </p:cNvPr>
          <p:cNvSpPr txBox="1">
            <a:spLocks/>
          </p:cNvSpPr>
          <p:nvPr/>
        </p:nvSpPr>
        <p:spPr>
          <a:xfrm>
            <a:off x="1730529" y="3637999"/>
            <a:ext cx="2080444" cy="727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300" dirty="0">
                <a:solidFill>
                  <a:srgbClr val="669900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Negative</a:t>
            </a:r>
            <a:r>
              <a:rPr lang="en-US" altLang="ko-KR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D7377-165E-40AC-BE1B-98BA371625D4}"/>
              </a:ext>
            </a:extLst>
          </p:cNvPr>
          <p:cNvSpPr/>
          <p:nvPr/>
        </p:nvSpPr>
        <p:spPr>
          <a:xfrm>
            <a:off x="12274143" y="3255935"/>
            <a:ext cx="6013856" cy="7031065"/>
          </a:xfrm>
          <a:prstGeom prst="rect">
            <a:avLst/>
          </a:prstGeom>
          <a:solidFill>
            <a:schemeClr val="accent3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2FA834-F6B8-4A8F-B746-698613709FD2}"/>
              </a:ext>
            </a:extLst>
          </p:cNvPr>
          <p:cNvSpPr/>
          <p:nvPr/>
        </p:nvSpPr>
        <p:spPr>
          <a:xfrm>
            <a:off x="6122432" y="3294035"/>
            <a:ext cx="6151711" cy="7031065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부제목 4">
            <a:extLst>
              <a:ext uri="{FF2B5EF4-FFF2-40B4-BE49-F238E27FC236}">
                <a16:creationId xmlns:a16="http://schemas.microsoft.com/office/drawing/2014/main" id="{A15AAA3A-69D7-4C2A-B237-B2E09BFA4A1D}"/>
              </a:ext>
            </a:extLst>
          </p:cNvPr>
          <p:cNvSpPr txBox="1">
            <a:spLocks/>
          </p:cNvSpPr>
          <p:nvPr/>
        </p:nvSpPr>
        <p:spPr>
          <a:xfrm>
            <a:off x="14289612" y="3637999"/>
            <a:ext cx="2080444" cy="727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Positive </a:t>
            </a:r>
            <a:endParaRPr lang="ko-KR" altLang="en-US" sz="28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부제목 4">
            <a:extLst>
              <a:ext uri="{FF2B5EF4-FFF2-40B4-BE49-F238E27FC236}">
                <a16:creationId xmlns:a16="http://schemas.microsoft.com/office/drawing/2014/main" id="{0508932C-6730-49EF-9333-ADF00A3E4C64}"/>
              </a:ext>
            </a:extLst>
          </p:cNvPr>
          <p:cNvSpPr txBox="1">
            <a:spLocks/>
          </p:cNvSpPr>
          <p:nvPr/>
        </p:nvSpPr>
        <p:spPr>
          <a:xfrm>
            <a:off x="304799" y="4594422"/>
            <a:ext cx="5486400" cy="4731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현대제철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철강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·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금속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경기소비재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(0.88)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엔화 환율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(0.82)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돈육선물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(0.73)</a:t>
            </a:r>
          </a:p>
        </p:txBody>
      </p:sp>
      <p:sp>
        <p:nvSpPr>
          <p:cNvPr id="43" name="부제목 4">
            <a:extLst>
              <a:ext uri="{FF2B5EF4-FFF2-40B4-BE49-F238E27FC236}">
                <a16:creationId xmlns:a16="http://schemas.microsoft.com/office/drawing/2014/main" id="{D6402649-1062-4A45-8064-D183F73E42F6}"/>
              </a:ext>
            </a:extLst>
          </p:cNvPr>
          <p:cNvSpPr txBox="1">
            <a:spLocks/>
          </p:cNvSpPr>
          <p:nvPr/>
        </p:nvSpPr>
        <p:spPr>
          <a:xfrm>
            <a:off x="6494002" y="4594422"/>
            <a:ext cx="5486400" cy="4731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삼성전자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반도체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SNP500(0.89)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구리선물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(0.87)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경기소비재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(0.61)</a:t>
            </a:r>
          </a:p>
        </p:txBody>
      </p:sp>
      <p:sp>
        <p:nvSpPr>
          <p:cNvPr id="44" name="부제목 4">
            <a:extLst>
              <a:ext uri="{FF2B5EF4-FFF2-40B4-BE49-F238E27FC236}">
                <a16:creationId xmlns:a16="http://schemas.microsoft.com/office/drawing/2014/main" id="{630FC263-0A46-4C01-AF88-2F9E34D3A613}"/>
              </a:ext>
            </a:extLst>
          </p:cNvPr>
          <p:cNvSpPr txBox="1">
            <a:spLocks/>
          </p:cNvSpPr>
          <p:nvPr/>
        </p:nvSpPr>
        <p:spPr>
          <a:xfrm>
            <a:off x="12586634" y="4594422"/>
            <a:ext cx="5486400" cy="5429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삼성바이오로직스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헬스케어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SNP500(0.85)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구리선물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(0.78)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유로환율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(0.67)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05FB46-25C1-41A0-9408-4E6989554764}"/>
              </a:ext>
            </a:extLst>
          </p:cNvPr>
          <p:cNvSpPr/>
          <p:nvPr/>
        </p:nvSpPr>
        <p:spPr>
          <a:xfrm>
            <a:off x="0" y="6956622"/>
            <a:ext cx="18288000" cy="939354"/>
          </a:xfrm>
          <a:prstGeom prst="rect">
            <a:avLst/>
          </a:prstGeom>
          <a:solidFill>
            <a:srgbClr val="6699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36E587-0094-4149-B06C-BCBFF370893B}"/>
              </a:ext>
            </a:extLst>
          </p:cNvPr>
          <p:cNvSpPr/>
          <p:nvPr/>
        </p:nvSpPr>
        <p:spPr>
          <a:xfrm>
            <a:off x="-1" y="7895976"/>
            <a:ext cx="18288000" cy="2391024"/>
          </a:xfrm>
          <a:prstGeom prst="rect">
            <a:avLst/>
          </a:prstGeom>
          <a:solidFill>
            <a:srgbClr val="6699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부제목 4">
            <a:extLst>
              <a:ext uri="{FF2B5EF4-FFF2-40B4-BE49-F238E27FC236}">
                <a16:creationId xmlns:a16="http://schemas.microsoft.com/office/drawing/2014/main" id="{1572A618-BD49-4892-9EBF-7177046A51A6}"/>
              </a:ext>
            </a:extLst>
          </p:cNvPr>
          <p:cNvSpPr txBox="1">
            <a:spLocks/>
          </p:cNvSpPr>
          <p:nvPr/>
        </p:nvSpPr>
        <p:spPr>
          <a:xfrm>
            <a:off x="8145743" y="3632157"/>
            <a:ext cx="2080444" cy="727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Neutral</a:t>
            </a:r>
            <a:r>
              <a:rPr lang="en-US" altLang="ko-KR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491C8C9-9C20-0144-9B5A-409552F4B51A}"/>
              </a:ext>
            </a:extLst>
          </p:cNvPr>
          <p:cNvGrpSpPr/>
          <p:nvPr/>
        </p:nvGrpSpPr>
        <p:grpSpPr>
          <a:xfrm>
            <a:off x="5715001" y="1356266"/>
            <a:ext cx="6857998" cy="739234"/>
            <a:chOff x="2492125" y="2417270"/>
            <a:chExt cx="4034914" cy="73923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FA61C6-9418-2641-954B-7CA0631909A7}"/>
                </a:ext>
              </a:extLst>
            </p:cNvPr>
            <p:cNvSpPr txBox="1"/>
            <p:nvPr/>
          </p:nvSpPr>
          <p:spPr>
            <a:xfrm>
              <a:off x="2698195" y="2510173"/>
              <a:ext cx="3012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Feature </a:t>
              </a:r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데이터 상관분석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1068E5-B639-754B-8D4A-5349B88338C0}"/>
                </a:ext>
              </a:extLst>
            </p:cNvPr>
            <p:cNvSpPr txBox="1"/>
            <p:nvPr/>
          </p:nvSpPr>
          <p:spPr>
            <a:xfrm>
              <a:off x="249212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C3A52A-24B8-7C4F-82B0-7826006FB206}"/>
                </a:ext>
              </a:extLst>
            </p:cNvPr>
            <p:cNvSpPr txBox="1"/>
            <p:nvPr/>
          </p:nvSpPr>
          <p:spPr>
            <a:xfrm>
              <a:off x="6336284" y="2417270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196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010BA8-88D0-4044-8ACB-F91DACEE782D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7" name="육각형 16">
              <a:extLst>
                <a:ext uri="{FF2B5EF4-FFF2-40B4-BE49-F238E27FC236}">
                  <a16:creationId xmlns:a16="http://schemas.microsoft.com/office/drawing/2014/main" id="{E44604E4-0787-4DF9-A42A-4BD9AEE6B930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7578542-61C1-463C-849B-75F142CFBCE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13C1A9-1456-47EF-A85B-4EC30ED11936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0945A1-DB4C-4FE3-B079-C1EC868F1860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57A74A-4B9A-4524-9DE8-634FB867CB48}"/>
              </a:ext>
            </a:extLst>
          </p:cNvPr>
          <p:cNvGrpSpPr/>
          <p:nvPr/>
        </p:nvGrpSpPr>
        <p:grpSpPr>
          <a:xfrm>
            <a:off x="7429500" y="1334500"/>
            <a:ext cx="3429000" cy="718353"/>
            <a:chOff x="2581789" y="2438151"/>
            <a:chExt cx="2648721" cy="71835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93832F-A8DC-4E7A-826F-8A7985E55097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 err="1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결측치</a:t>
              </a:r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 처리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6570A1-6F8A-4D86-B620-B7C5114B1E17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76B786-E3DB-44CA-890B-42BEAD8355B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A80660-8428-4AFF-A2CB-1053DFF65689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EDA&amp;</a:t>
            </a:r>
            <a:r>
              <a:rPr lang="ko-KR" altLang="en-US" sz="2800" spc="300" dirty="0" err="1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9F6A4911-9042-4B87-8D9D-8A983D507C2A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3172A481-6FB8-44A5-B57B-6E39DE786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9362CFB-DF56-40DB-B1D9-5088BE02A6A8}"/>
              </a:ext>
            </a:extLst>
          </p:cNvPr>
          <p:cNvSpPr txBox="1"/>
          <p:nvPr/>
        </p:nvSpPr>
        <p:spPr>
          <a:xfrm>
            <a:off x="6182747" y="3145979"/>
            <a:ext cx="11083701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KOSPI200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지수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해외경제지표에서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일부 날짜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공휴일 등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누락으로 인해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데이터의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결측값이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존재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S&amp;P500,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경기민감소비재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돈육선물지수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Wti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서부텍사스중질유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경우 영업일 기준 전날이나 다음날에 해당하는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지수값들의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평균으로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확진자수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4" name="그림 33" descr="테이블이(가) 표시된 사진&#10;&#10;자동 생성된 설명">
            <a:extLst>
              <a:ext uri="{FF2B5EF4-FFF2-40B4-BE49-F238E27FC236}">
                <a16:creationId xmlns:a16="http://schemas.microsoft.com/office/drawing/2014/main" id="{17424008-6270-47E9-9ACC-D7E1D554B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6731"/>
            <a:ext cx="5115947" cy="68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9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F6A575-426E-4178-8E40-AE27A35D0901}"/>
              </a:ext>
            </a:extLst>
          </p:cNvPr>
          <p:cNvGrpSpPr/>
          <p:nvPr/>
        </p:nvGrpSpPr>
        <p:grpSpPr>
          <a:xfrm>
            <a:off x="6515099" y="2972665"/>
            <a:ext cx="5257800" cy="4763448"/>
            <a:chOff x="6515099" y="2972665"/>
            <a:chExt cx="5257800" cy="4763448"/>
          </a:xfrm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84E5306A-1261-4A16-998A-52CF92C75391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6707A3A-8492-4003-B0F5-B32E10B45AEA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75D77F-D405-498D-AB05-5E63C34E4913}"/>
                </a:ext>
              </a:extLst>
            </p:cNvPr>
            <p:cNvSpPr txBox="1"/>
            <p:nvPr/>
          </p:nvSpPr>
          <p:spPr>
            <a:xfrm>
              <a:off x="7242450" y="5112657"/>
              <a:ext cx="380309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600" spc="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개요</a:t>
              </a:r>
              <a:endParaRPr lang="ko-KR" altLang="en-US" sz="8800" spc="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03923A-ABAB-47C1-8D13-9C4487F1D9EA}"/>
                </a:ext>
              </a:extLst>
            </p:cNvPr>
            <p:cNvSpPr txBox="1"/>
            <p:nvPr/>
          </p:nvSpPr>
          <p:spPr>
            <a:xfrm>
              <a:off x="6709049" y="2972665"/>
              <a:ext cx="486989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6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01</a:t>
              </a:r>
              <a:endParaRPr lang="ko-KR" altLang="en-US" sz="8800" spc="-15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4E8A6BA-FAAB-4937-A393-80805A337822}"/>
              </a:ext>
            </a:extLst>
          </p:cNvPr>
          <p:cNvSpPr txBox="1"/>
          <p:nvPr/>
        </p:nvSpPr>
        <p:spPr>
          <a:xfrm>
            <a:off x="16078200" y="806527"/>
            <a:ext cx="1059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</a:t>
            </a:r>
            <a:r>
              <a:rPr lang="ko-KR" altLang="en-US" sz="2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D8CD27-7301-49CB-AD5F-CBF3029EEF4F}"/>
              </a:ext>
            </a:extLst>
          </p:cNvPr>
          <p:cNvCxnSpPr/>
          <p:nvPr/>
        </p:nvCxnSpPr>
        <p:spPr>
          <a:xfrm flipH="1">
            <a:off x="2286000" y="1028700"/>
            <a:ext cx="12420600" cy="0"/>
          </a:xfrm>
          <a:prstGeom prst="line">
            <a:avLst/>
          </a:prstGeom>
          <a:ln w="38100">
            <a:solidFill>
              <a:srgbClr val="0E7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C4C9E6-274D-401F-B7A9-2633FCC7110F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7" name="육각형 16">
              <a:extLst>
                <a:ext uri="{FF2B5EF4-FFF2-40B4-BE49-F238E27FC236}">
                  <a16:creationId xmlns:a16="http://schemas.microsoft.com/office/drawing/2014/main" id="{54B67541-60AF-4B36-ABF8-3B4B3A22705E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0C5C1C8-F875-4A25-BF44-D0CF51447FB9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FA86EB-1539-4E31-AD0B-B30A51467840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37D925-C7A3-4F5E-8863-C56C3809165F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F2636B-03FD-4046-BE5E-3373C3888CFF}"/>
              </a:ext>
            </a:extLst>
          </p:cNvPr>
          <p:cNvGrpSpPr/>
          <p:nvPr/>
        </p:nvGrpSpPr>
        <p:grpSpPr>
          <a:xfrm>
            <a:off x="7429500" y="1184391"/>
            <a:ext cx="3429000" cy="718353"/>
            <a:chOff x="2581789" y="2438151"/>
            <a:chExt cx="2648721" cy="71835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07DC24-FE1A-4170-B1CA-8E12ADDB8FB0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이상치 처리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A21AA6-C7F0-4D8C-9CBF-17BE5A841972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458AD4-2B19-47EB-8FBF-1DD50C7D560B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1EB4A2-31BB-4498-93B6-7F579D9F6DD7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EDA&amp;</a:t>
            </a:r>
            <a:r>
              <a:rPr lang="ko-KR" altLang="en-US" sz="2800" spc="300" dirty="0" err="1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45C20F92-50D6-4517-9CAF-89D2B2817CF7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77E5DD2A-84D6-4BC5-A25F-59D4440C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8DAF4B3-9B3B-4FFC-8155-2CE0FDC556AB}"/>
              </a:ext>
            </a:extLst>
          </p:cNvPr>
          <p:cNvSpPr txBox="1"/>
          <p:nvPr/>
        </p:nvSpPr>
        <p:spPr>
          <a:xfrm>
            <a:off x="2930380" y="8848763"/>
            <a:ext cx="12815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►범위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백분위수의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10~90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해당하지 않는 값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► 대상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돈육선물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위안화환율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경기소비지수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외국인순매수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변동성지수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WTI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원유선물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96B5E9-825F-8847-962F-4F54EAB034E9}"/>
              </a:ext>
            </a:extLst>
          </p:cNvPr>
          <p:cNvGrpSpPr/>
          <p:nvPr/>
        </p:nvGrpSpPr>
        <p:grpSpPr>
          <a:xfrm>
            <a:off x="1457061" y="1989959"/>
            <a:ext cx="15373877" cy="6674236"/>
            <a:chOff x="841106" y="1962405"/>
            <a:chExt cx="15373877" cy="667423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AA98B95-9E1A-4ED3-9150-0418CA252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56" y="1973699"/>
              <a:ext cx="4763585" cy="335356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06EF6CB-70AA-4CAD-9F9F-D67F7F10E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80" y="1962405"/>
              <a:ext cx="4763585" cy="335356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ACABD61-9368-4CDE-BC4B-475FEB757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5180" y="1973699"/>
              <a:ext cx="4839803" cy="335356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1B7D993-403D-4E50-93C2-064E938C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106" y="5283077"/>
              <a:ext cx="4827100" cy="335356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872DBD1-7AAE-4C4F-B1C3-DB2D358F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227" y="5283077"/>
              <a:ext cx="4674665" cy="335356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23D64C8-5AE6-4CC2-B8FE-F1875605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5180" y="5263707"/>
              <a:ext cx="4788991" cy="3353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284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88C7805-E508-4B4F-BA0C-80079961BD25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84C53D99-DDE5-42BD-AD86-B6763797AFC4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E67A1C4A-E594-4DF6-AD85-15A58C53F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015393-337C-4871-B54C-A2D4195843E8}"/>
              </a:ext>
            </a:extLst>
          </p:cNvPr>
          <p:cNvSpPr txBox="1"/>
          <p:nvPr/>
        </p:nvSpPr>
        <p:spPr>
          <a:xfrm>
            <a:off x="2246493" y="2990567"/>
            <a:ext cx="4953000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 모델</a:t>
            </a:r>
            <a:endParaRPr lang="en-US" altLang="ko-KR" sz="2800" b="1" dirty="0">
              <a:solidFill>
                <a:schemeClr val="bg1"/>
              </a:solidFill>
              <a:highlight>
                <a:srgbClr val="0E7C25"/>
              </a:highligh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Decision tree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Boosting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-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AdaBoosting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-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-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NGBoost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5F36-84F1-4A79-A6F7-93104B11D4F8}"/>
              </a:ext>
            </a:extLst>
          </p:cNvPr>
          <p:cNvSpPr txBox="1"/>
          <p:nvPr/>
        </p:nvSpPr>
        <p:spPr>
          <a:xfrm>
            <a:off x="7869904" y="2986811"/>
            <a:ext cx="8205326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 모델 성능평가 및 </a:t>
            </a:r>
            <a:r>
              <a:rPr lang="ko-KR" altLang="en-US" sz="2800" b="1" dirty="0" err="1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결과확인</a:t>
            </a:r>
            <a:endParaRPr lang="en-US" altLang="ko-KR" sz="2800" b="1" dirty="0">
              <a:solidFill>
                <a:schemeClr val="bg1"/>
              </a:solidFill>
              <a:highlight>
                <a:srgbClr val="0E7C25"/>
              </a:highligh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04815" indent="-3048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MSE(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평균제곱오차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)*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값으로 성능 비교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04815" indent="-3048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그래프를 그려서 예측 성능 시각화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&gt;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종가와 비교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04815" indent="-3048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종목별로 성능이 좋은 모델이 다르게 나타남을 확인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04815" indent="-3048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성능이 가장 좋다고 판단되는 모델의 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핵심변수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확인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AE21A1-3082-F649-981A-41BD9891EC99}"/>
              </a:ext>
            </a:extLst>
          </p:cNvPr>
          <p:cNvGrpSpPr/>
          <p:nvPr/>
        </p:nvGrpSpPr>
        <p:grpSpPr>
          <a:xfrm>
            <a:off x="7454185" y="1205691"/>
            <a:ext cx="3379630" cy="718353"/>
            <a:chOff x="2545995" y="2438151"/>
            <a:chExt cx="3175037" cy="7183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BBEA6E-4868-4C46-B834-B9A365C65DDB}"/>
                </a:ext>
              </a:extLst>
            </p:cNvPr>
            <p:cNvSpPr txBox="1"/>
            <p:nvPr/>
          </p:nvSpPr>
          <p:spPr>
            <a:xfrm>
              <a:off x="2881644" y="2510173"/>
              <a:ext cx="2839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Modeling</a:t>
              </a:r>
              <a:endParaRPr lang="ko-KR" altLang="en-US" sz="3600" spc="3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64F95-BFD2-6849-9E52-DB57878D91E4}"/>
                </a:ext>
              </a:extLst>
            </p:cNvPr>
            <p:cNvSpPr txBox="1"/>
            <p:nvPr/>
          </p:nvSpPr>
          <p:spPr>
            <a:xfrm>
              <a:off x="254599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C9C838-4445-1842-B014-BCFD865E05EF}"/>
                </a:ext>
              </a:extLst>
            </p:cNvPr>
            <p:cNvSpPr txBox="1"/>
            <p:nvPr/>
          </p:nvSpPr>
          <p:spPr>
            <a:xfrm>
              <a:off x="548106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DCF0D95-6DFD-D14C-A39B-BE20311F92D7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8" name="육각형 16">
              <a:extLst>
                <a:ext uri="{FF2B5EF4-FFF2-40B4-BE49-F238E27FC236}">
                  <a16:creationId xmlns:a16="http://schemas.microsoft.com/office/drawing/2014/main" id="{CDA2B0F4-2409-1342-8CE4-70CA874FD64A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7" name="자유형: 도형 17">
              <a:extLst>
                <a:ext uri="{FF2B5EF4-FFF2-40B4-BE49-F238E27FC236}">
                  <a16:creationId xmlns:a16="http://schemas.microsoft.com/office/drawing/2014/main" id="{87C8B622-39F4-7146-8EAC-9A6BC36FF1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E7E38-2DD8-6C44-A122-A60A99BEA726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A5825-E274-DA46-A37F-8FCC708A937C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A3DD60-1BF5-104D-8E99-88F7ED76497A}"/>
              </a:ext>
            </a:extLst>
          </p:cNvPr>
          <p:cNvSpPr txBox="1"/>
          <p:nvPr/>
        </p:nvSpPr>
        <p:spPr>
          <a:xfrm>
            <a:off x="8249419" y="7353300"/>
            <a:ext cx="7446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atinLnBrk="0">
              <a:lnSpc>
                <a:spcPct val="100000"/>
              </a:lnSpc>
              <a:defRPr sz="2400" b="1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atinLnBrk="0"/>
            <a:lvl3pPr latinLnBrk="0"/>
            <a:lvl4pPr latinLnBrk="0"/>
            <a:lvl5pPr latinLnBrk="0"/>
            <a:lvl6pPr latinLnBrk="0"/>
            <a:lvl7pPr latinLnBrk="0"/>
            <a:lvl8pPr latinLnBrk="0"/>
            <a:lvl9pPr latinLnBrk="0"/>
          </a:lstStyle>
          <a:p>
            <a:r>
              <a:rPr lang="ko-KR" altLang="en-US" dirty="0"/>
              <a:t>*</a:t>
            </a:r>
            <a:r>
              <a:rPr lang="en-US" altLang="ko-KR" dirty="0"/>
              <a:t>MSE(</a:t>
            </a:r>
            <a:r>
              <a:rPr lang="ko-KR" altLang="en-US" dirty="0"/>
              <a:t>평균 제곱 오차</a:t>
            </a:r>
            <a:r>
              <a:rPr lang="en-US" altLang="ko-KR" dirty="0"/>
              <a:t>) </a:t>
            </a:r>
          </a:p>
          <a:p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</a:t>
            </a:r>
            <a:r>
              <a:rPr lang="ko-KR" altLang="en-US" dirty="0"/>
              <a:t> 차이의 면적의 평균 값으로 수치가 </a:t>
            </a:r>
            <a:r>
              <a:rPr lang="en-US" altLang="ko-KR" dirty="0"/>
              <a:t>0</a:t>
            </a:r>
            <a:r>
              <a:rPr lang="ko-KR" altLang="en-US" dirty="0"/>
              <a:t>에 가까울수록 정확도가 높음</a:t>
            </a:r>
          </a:p>
        </p:txBody>
      </p:sp>
    </p:spTree>
    <p:extLst>
      <p:ext uri="{BB962C8B-B14F-4D97-AF65-F5344CB8AC3E}">
        <p14:creationId xmlns:p14="http://schemas.microsoft.com/office/powerpoint/2010/main" val="1870351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19" y="7746367"/>
            <a:ext cx="7847783" cy="1359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81" y="2748170"/>
            <a:ext cx="7831021" cy="43140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5" y="7660145"/>
            <a:ext cx="8555121" cy="15339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78F577-B865-455B-B9FF-D72FFFAE86F7}"/>
              </a:ext>
            </a:extLst>
          </p:cNvPr>
          <p:cNvGrpSpPr/>
          <p:nvPr/>
        </p:nvGrpSpPr>
        <p:grpSpPr>
          <a:xfrm>
            <a:off x="7543800" y="1333500"/>
            <a:ext cx="2819400" cy="718353"/>
            <a:chOff x="2581789" y="2438151"/>
            <a:chExt cx="2648721" cy="7183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E8A42-B4FA-4436-A0D6-65B4F144595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현대제철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988DB-50A5-4A25-893A-793A44BA739F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3F111-99D3-4244-9BAE-66E9E0CD460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D30030-5511-9D4B-94F0-A4B2655C867F}"/>
              </a:ext>
            </a:extLst>
          </p:cNvPr>
          <p:cNvSpPr/>
          <p:nvPr/>
        </p:nvSpPr>
        <p:spPr>
          <a:xfrm>
            <a:off x="4963154" y="7754674"/>
            <a:ext cx="1590046" cy="1427426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E63146-4F8C-CE4A-AD62-562BEC394A3B}"/>
              </a:ext>
            </a:extLst>
          </p:cNvPr>
          <p:cNvSpPr/>
          <p:nvPr/>
        </p:nvSpPr>
        <p:spPr>
          <a:xfrm>
            <a:off x="13192754" y="7667635"/>
            <a:ext cx="1590046" cy="1514465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B18349-E5A6-6A4D-A8E3-F0F288C2EDC2}"/>
              </a:ext>
            </a:extLst>
          </p:cNvPr>
          <p:cNvSpPr txBox="1"/>
          <p:nvPr/>
        </p:nvSpPr>
        <p:spPr>
          <a:xfrm>
            <a:off x="541664" y="6731322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 : Test 9 : 1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67" y="2537236"/>
            <a:ext cx="7534330" cy="39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91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454" y="2411529"/>
            <a:ext cx="8799368" cy="47429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13" y="2400300"/>
            <a:ext cx="7348591" cy="396242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78F577-B865-455B-B9FF-D72FFFAE86F7}"/>
              </a:ext>
            </a:extLst>
          </p:cNvPr>
          <p:cNvGrpSpPr/>
          <p:nvPr/>
        </p:nvGrpSpPr>
        <p:grpSpPr>
          <a:xfrm>
            <a:off x="7543800" y="1333500"/>
            <a:ext cx="2819400" cy="718353"/>
            <a:chOff x="2581789" y="2438151"/>
            <a:chExt cx="2648721" cy="7183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E8A42-B4FA-4436-A0D6-65B4F144595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현대제철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988DB-50A5-4A25-893A-793A44BA739F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3F111-99D3-4244-9BAE-66E9E0CD460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EB18349-E5A6-6A4D-A8E3-F0F288C2EDC2}"/>
              </a:ext>
            </a:extLst>
          </p:cNvPr>
          <p:cNvSpPr txBox="1"/>
          <p:nvPr/>
        </p:nvSpPr>
        <p:spPr>
          <a:xfrm>
            <a:off x="541664" y="6731322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 : Test 8 : 2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9686403" y="7658100"/>
            <a:ext cx="7659357" cy="1241543"/>
            <a:chOff x="9906000" y="7581900"/>
            <a:chExt cx="8920035" cy="16002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0" y="7581900"/>
              <a:ext cx="8920035" cy="160020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E63146-4F8C-CE4A-AD62-562BEC394A3B}"/>
                </a:ext>
              </a:extLst>
            </p:cNvPr>
            <p:cNvSpPr/>
            <p:nvPr/>
          </p:nvSpPr>
          <p:spPr>
            <a:xfrm>
              <a:off x="14478000" y="7667635"/>
              <a:ext cx="1590046" cy="1514465"/>
            </a:xfrm>
            <a:prstGeom prst="rect">
              <a:avLst/>
            </a:prstGeom>
            <a:noFill/>
            <a:ln w="76200">
              <a:solidFill>
                <a:srgbClr val="0E7C2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563106"/>
            <a:ext cx="8959039" cy="152906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D30030-5511-9D4B-94F0-A4B2655C867F}"/>
              </a:ext>
            </a:extLst>
          </p:cNvPr>
          <p:cNvSpPr/>
          <p:nvPr/>
        </p:nvSpPr>
        <p:spPr>
          <a:xfrm>
            <a:off x="8190243" y="7658100"/>
            <a:ext cx="1590046" cy="1427426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9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989" y="7982677"/>
            <a:ext cx="7764118" cy="14347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612565"/>
            <a:ext cx="7621995" cy="41083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03468"/>
            <a:ext cx="8845860" cy="1683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58" y="2424084"/>
            <a:ext cx="7581955" cy="386241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78F577-B865-455B-B9FF-D72FFFAE86F7}"/>
              </a:ext>
            </a:extLst>
          </p:cNvPr>
          <p:cNvGrpSpPr/>
          <p:nvPr/>
        </p:nvGrpSpPr>
        <p:grpSpPr>
          <a:xfrm>
            <a:off x="7543800" y="1333500"/>
            <a:ext cx="2819400" cy="718353"/>
            <a:chOff x="2581789" y="2438151"/>
            <a:chExt cx="2648721" cy="7183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E8A42-B4FA-4436-A0D6-65B4F144595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현대제철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988DB-50A5-4A25-893A-793A44BA739F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3F111-99D3-4244-9BAE-66E9E0CD460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D30030-5511-9D4B-94F0-A4B2655C867F}"/>
              </a:ext>
            </a:extLst>
          </p:cNvPr>
          <p:cNvSpPr/>
          <p:nvPr/>
        </p:nvSpPr>
        <p:spPr>
          <a:xfrm>
            <a:off x="5084727" y="7924568"/>
            <a:ext cx="1590046" cy="1427426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E63146-4F8C-CE4A-AD62-562BEC394A3B}"/>
              </a:ext>
            </a:extLst>
          </p:cNvPr>
          <p:cNvSpPr/>
          <p:nvPr/>
        </p:nvSpPr>
        <p:spPr>
          <a:xfrm>
            <a:off x="11973554" y="7886700"/>
            <a:ext cx="1590046" cy="1514465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B18349-E5A6-6A4D-A8E3-F0F288C2EDC2}"/>
              </a:ext>
            </a:extLst>
          </p:cNvPr>
          <p:cNvSpPr txBox="1"/>
          <p:nvPr/>
        </p:nvSpPr>
        <p:spPr>
          <a:xfrm>
            <a:off x="541664" y="6731322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 : Test 7 : 3 </a:t>
            </a:r>
          </a:p>
        </p:txBody>
      </p:sp>
    </p:spTree>
    <p:extLst>
      <p:ext uri="{BB962C8B-B14F-4D97-AF65-F5344CB8AC3E}">
        <p14:creationId xmlns:p14="http://schemas.microsoft.com/office/powerpoint/2010/main" val="576686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538" y="2444413"/>
            <a:ext cx="8594775" cy="39944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75917"/>
            <a:ext cx="8839200" cy="1442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40948"/>
            <a:ext cx="9293952" cy="43634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ABCC98-F4CB-47BF-A15E-56C8FA1B3D0B}"/>
              </a:ext>
            </a:extLst>
          </p:cNvPr>
          <p:cNvSpPr txBox="1"/>
          <p:nvPr/>
        </p:nvSpPr>
        <p:spPr>
          <a:xfrm>
            <a:off x="702733" y="7226669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 : Test 9 : 1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62800" y="8098355"/>
            <a:ext cx="1595235" cy="1566245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19DE564-2B3B-144E-AF87-683F80AEC805}"/>
              </a:ext>
            </a:extLst>
          </p:cNvPr>
          <p:cNvGrpSpPr/>
          <p:nvPr/>
        </p:nvGrpSpPr>
        <p:grpSpPr>
          <a:xfrm>
            <a:off x="7543800" y="1333500"/>
            <a:ext cx="2819400" cy="718353"/>
            <a:chOff x="2581789" y="2438151"/>
            <a:chExt cx="2648721" cy="7183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1A2146-27ED-3A40-A200-2AC91CBCC5B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삼성전자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1FAD09-D4A7-9648-B390-029677476B23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DF52BC-A197-AD48-AC4D-07267F1735EF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76" y="8073055"/>
            <a:ext cx="7902394" cy="13376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5625965" y="8039100"/>
            <a:ext cx="1442835" cy="1473832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795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ABCC98-F4CB-47BF-A15E-56C8FA1B3D0B}"/>
              </a:ext>
            </a:extLst>
          </p:cNvPr>
          <p:cNvSpPr txBox="1"/>
          <p:nvPr/>
        </p:nvSpPr>
        <p:spPr>
          <a:xfrm>
            <a:off x="702733" y="7226669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 : Test 8 : 2 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FD1BDE-8362-7E45-8DC6-F2092C17AE88}"/>
              </a:ext>
            </a:extLst>
          </p:cNvPr>
          <p:cNvGrpSpPr/>
          <p:nvPr/>
        </p:nvGrpSpPr>
        <p:grpSpPr>
          <a:xfrm>
            <a:off x="421067" y="8098355"/>
            <a:ext cx="17445865" cy="1566245"/>
            <a:chOff x="427673" y="8089101"/>
            <a:chExt cx="17445865" cy="156624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434D07-2160-2C41-9838-408AF6A39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73" y="8297104"/>
              <a:ext cx="8385508" cy="128724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44F3E64-9E29-8B49-A5C3-D2BF86341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6182" y="8162462"/>
              <a:ext cx="8385508" cy="1421891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16430703" y="8135491"/>
              <a:ext cx="1442835" cy="1473832"/>
            </a:xfrm>
            <a:prstGeom prst="rect">
              <a:avLst/>
            </a:prstGeom>
            <a:noFill/>
            <a:ln w="76200">
              <a:solidFill>
                <a:srgbClr val="0E7C2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08585" y="8089101"/>
              <a:ext cx="1595235" cy="1566245"/>
            </a:xfrm>
            <a:prstGeom prst="rect">
              <a:avLst/>
            </a:prstGeom>
            <a:noFill/>
            <a:ln w="76200">
              <a:solidFill>
                <a:srgbClr val="0E7C2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19DE564-2B3B-144E-AF87-683F80AEC805}"/>
              </a:ext>
            </a:extLst>
          </p:cNvPr>
          <p:cNvGrpSpPr/>
          <p:nvPr/>
        </p:nvGrpSpPr>
        <p:grpSpPr>
          <a:xfrm>
            <a:off x="7543800" y="1333500"/>
            <a:ext cx="2819400" cy="718353"/>
            <a:chOff x="2581789" y="2438151"/>
            <a:chExt cx="2648721" cy="7183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1A2146-27ED-3A40-A200-2AC91CBCC5B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삼성전자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1FAD09-D4A7-9648-B390-029677476B23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DF52BC-A197-AD48-AC4D-07267F1735EF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9CD092A-D07A-A04F-8972-44D3C3EA8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29585"/>
            <a:ext cx="7544215" cy="3538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9BDD91-2D48-244E-A2A7-228962839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63" y="3199278"/>
            <a:ext cx="7626999" cy="35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42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ABCC98-F4CB-47BF-A15E-56C8FA1B3D0B}"/>
              </a:ext>
            </a:extLst>
          </p:cNvPr>
          <p:cNvSpPr txBox="1"/>
          <p:nvPr/>
        </p:nvSpPr>
        <p:spPr>
          <a:xfrm>
            <a:off x="673224" y="7156680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sz="2800" b="1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Train : Test 7 : 3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803" y="8202098"/>
            <a:ext cx="8047225" cy="128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6459200" y="8003066"/>
            <a:ext cx="1334029" cy="1717548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168327"/>
            <a:ext cx="8815818" cy="131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581400" y="7962901"/>
            <a:ext cx="1595235" cy="1676400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F67886-6165-644D-9522-56449487F01E}"/>
              </a:ext>
            </a:extLst>
          </p:cNvPr>
          <p:cNvGrpSpPr/>
          <p:nvPr/>
        </p:nvGrpSpPr>
        <p:grpSpPr>
          <a:xfrm>
            <a:off x="595155" y="2963580"/>
            <a:ext cx="17360810" cy="3756593"/>
            <a:chOff x="656291" y="3099954"/>
            <a:chExt cx="17360810" cy="3756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0870" y="3103418"/>
              <a:ext cx="9186231" cy="37531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91" y="3099954"/>
              <a:ext cx="8357917" cy="3414713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3D44EF-A96F-2D42-90EA-9037E84312B6}"/>
              </a:ext>
            </a:extLst>
          </p:cNvPr>
          <p:cNvGrpSpPr/>
          <p:nvPr/>
        </p:nvGrpSpPr>
        <p:grpSpPr>
          <a:xfrm>
            <a:off x="7543800" y="1333500"/>
            <a:ext cx="2819400" cy="718353"/>
            <a:chOff x="2581789" y="2438151"/>
            <a:chExt cx="2648721" cy="7183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3AC31-FDE6-D04D-A9CD-E503494107A0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삼성전자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028AC3-7061-F747-8A6A-AA6BF2351993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BCEADD-DB46-6547-B758-8C2038D543B5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205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78F577-B865-455B-B9FF-D72FFFAE86F7}"/>
              </a:ext>
            </a:extLst>
          </p:cNvPr>
          <p:cNvGrpSpPr/>
          <p:nvPr/>
        </p:nvGrpSpPr>
        <p:grpSpPr>
          <a:xfrm>
            <a:off x="6524902" y="1333500"/>
            <a:ext cx="4857196" cy="1272351"/>
            <a:chOff x="2581789" y="2438151"/>
            <a:chExt cx="2648721" cy="12723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E8A42-B4FA-4436-A0D6-65B4F144595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 err="1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삼성바이오로직스</a:t>
              </a:r>
              <a:endParaRPr lang="ko-KR" altLang="en-US" sz="3600" spc="3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988DB-50A5-4A25-893A-793A44BA739F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3F111-99D3-4244-9BAE-66E9E0CD460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ABCC98-F4CB-47BF-A15E-56C8FA1B3D0B}"/>
              </a:ext>
            </a:extLst>
          </p:cNvPr>
          <p:cNvSpPr txBox="1"/>
          <p:nvPr/>
        </p:nvSpPr>
        <p:spPr>
          <a:xfrm>
            <a:off x="305408" y="7547617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sz="2800" b="1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Train : test = 9 : 1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3FCDF7-9FDC-BC41-AA15-1D32F7BB34AB}"/>
              </a:ext>
            </a:extLst>
          </p:cNvPr>
          <p:cNvGrpSpPr/>
          <p:nvPr/>
        </p:nvGrpSpPr>
        <p:grpSpPr>
          <a:xfrm>
            <a:off x="89665" y="2588533"/>
            <a:ext cx="17855619" cy="4377604"/>
            <a:chOff x="89665" y="2588533"/>
            <a:chExt cx="17855619" cy="437760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744" y="2637024"/>
              <a:ext cx="9037540" cy="43291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5" y="2588533"/>
              <a:ext cx="9138770" cy="4377604"/>
            </a:xfrm>
            <a:prstGeom prst="rect">
              <a:avLst/>
            </a:prstGeom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" y="8648700"/>
            <a:ext cx="9046163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57" y="8648700"/>
            <a:ext cx="8737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7467599" y="8470203"/>
            <a:ext cx="1600201" cy="1626297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192000" y="8470203"/>
            <a:ext cx="1760836" cy="1626297"/>
          </a:xfrm>
          <a:prstGeom prst="rect">
            <a:avLst/>
          </a:prstGeom>
          <a:noFill/>
          <a:ln w="762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21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78F577-B865-455B-B9FF-D72FFFAE86F7}"/>
              </a:ext>
            </a:extLst>
          </p:cNvPr>
          <p:cNvGrpSpPr/>
          <p:nvPr/>
        </p:nvGrpSpPr>
        <p:grpSpPr>
          <a:xfrm>
            <a:off x="6524902" y="1333500"/>
            <a:ext cx="4857196" cy="1272351"/>
            <a:chOff x="2581789" y="2438151"/>
            <a:chExt cx="2648721" cy="12723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E8A42-B4FA-4436-A0D6-65B4F144595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 err="1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삼성바이오로직스</a:t>
              </a:r>
              <a:endParaRPr lang="ko-KR" altLang="en-US" sz="3600" spc="3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988DB-50A5-4A25-893A-793A44BA739F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3F111-99D3-4244-9BAE-66E9E0CD460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ABCC98-F4CB-47BF-A15E-56C8FA1B3D0B}"/>
              </a:ext>
            </a:extLst>
          </p:cNvPr>
          <p:cNvSpPr txBox="1"/>
          <p:nvPr/>
        </p:nvSpPr>
        <p:spPr>
          <a:xfrm>
            <a:off x="916756" y="8113573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팬데믹 이후 데이터의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NGBoosting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중요변수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        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&lt;3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개년치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데이터의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RandomForest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중요변수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CFF464-935D-5A49-B3DC-D7E08D1167AB}"/>
              </a:ext>
            </a:extLst>
          </p:cNvPr>
          <p:cNvGrpSpPr/>
          <p:nvPr/>
        </p:nvGrpSpPr>
        <p:grpSpPr>
          <a:xfrm>
            <a:off x="1135764" y="2514793"/>
            <a:ext cx="14693419" cy="5307550"/>
            <a:chOff x="1066800" y="2521143"/>
            <a:chExt cx="14693419" cy="530755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548" y="2583979"/>
              <a:ext cx="6442671" cy="5244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521143"/>
              <a:ext cx="6504038" cy="5244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7F9B63-26D0-D444-AEB9-E1FADD9A0DC6}"/>
              </a:ext>
            </a:extLst>
          </p:cNvPr>
          <p:cNvSpPr txBox="1"/>
          <p:nvPr/>
        </p:nvSpPr>
        <p:spPr>
          <a:xfrm>
            <a:off x="1676400" y="8777782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 : Test 9 : 1 </a:t>
            </a:r>
          </a:p>
        </p:txBody>
      </p:sp>
    </p:spTree>
    <p:extLst>
      <p:ext uri="{BB962C8B-B14F-4D97-AF65-F5344CB8AC3E}">
        <p14:creationId xmlns:p14="http://schemas.microsoft.com/office/powerpoint/2010/main" val="201475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BDA25BF-D6B7-7FFE-24AF-3BB7CAFD14AC}"/>
              </a:ext>
            </a:extLst>
          </p:cNvPr>
          <p:cNvGrpSpPr/>
          <p:nvPr/>
        </p:nvGrpSpPr>
        <p:grpSpPr>
          <a:xfrm>
            <a:off x="6515099" y="3009906"/>
            <a:ext cx="5257800" cy="4726207"/>
            <a:chOff x="6515099" y="3009906"/>
            <a:chExt cx="5257800" cy="4726207"/>
          </a:xfrm>
        </p:grpSpPr>
        <p:sp>
          <p:nvSpPr>
            <p:cNvPr id="5" name="육각형 4">
              <a:extLst>
                <a:ext uri="{FF2B5EF4-FFF2-40B4-BE49-F238E27FC236}">
                  <a16:creationId xmlns:a16="http://schemas.microsoft.com/office/drawing/2014/main" id="{731E13DA-63DD-1BF2-BACB-BE74A8D4C4FE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6FA18223-232A-EB0E-9F03-F3D7E2A8BEE1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64BFFD-779F-AC66-220D-8733647475ED}"/>
                </a:ext>
              </a:extLst>
            </p:cNvPr>
            <p:cNvSpPr txBox="1"/>
            <p:nvPr/>
          </p:nvSpPr>
          <p:spPr>
            <a:xfrm>
              <a:off x="7242449" y="5391377"/>
              <a:ext cx="3803096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2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주가예측</a:t>
              </a:r>
              <a:endParaRPr lang="ko-KR" altLang="en-US" sz="6600" spc="-15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D725B3-0E27-8841-82C8-403E53070141}"/>
                </a:ext>
              </a:extLst>
            </p:cNvPr>
            <p:cNvSpPr txBox="1"/>
            <p:nvPr/>
          </p:nvSpPr>
          <p:spPr>
            <a:xfrm>
              <a:off x="6709048" y="3238500"/>
              <a:ext cx="486989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2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팬데믹</a:t>
              </a:r>
              <a:endParaRPr lang="ko-KR" altLang="en-US" sz="6600" spc="-15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018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78F577-B865-455B-B9FF-D72FFFAE86F7}"/>
              </a:ext>
            </a:extLst>
          </p:cNvPr>
          <p:cNvGrpSpPr/>
          <p:nvPr/>
        </p:nvGrpSpPr>
        <p:grpSpPr>
          <a:xfrm>
            <a:off x="6524902" y="1333500"/>
            <a:ext cx="4857196" cy="1272351"/>
            <a:chOff x="2581789" y="2438151"/>
            <a:chExt cx="2648721" cy="12723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E8A42-B4FA-4436-A0D6-65B4F144595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 err="1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삼성바이오로직스</a:t>
              </a:r>
              <a:endParaRPr lang="ko-KR" altLang="en-US" sz="3600" spc="3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988DB-50A5-4A25-893A-793A44BA739F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3F111-99D3-4244-9BAE-66E9E0CD460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ABCC98-F4CB-47BF-A15E-56C8FA1B3D0B}"/>
              </a:ext>
            </a:extLst>
          </p:cNvPr>
          <p:cNvSpPr txBox="1"/>
          <p:nvPr/>
        </p:nvSpPr>
        <p:spPr>
          <a:xfrm>
            <a:off x="685800" y="7311102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sz="2800" b="1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Train : test = 8 : 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" y="2588531"/>
            <a:ext cx="9138770" cy="4377604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948" y="8534400"/>
            <a:ext cx="8298782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363" y="2917577"/>
            <a:ext cx="9103951" cy="371951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544790"/>
            <a:ext cx="8148751" cy="117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1AF625-EBE2-46EC-BA07-AD9BBF17FA79}"/>
              </a:ext>
            </a:extLst>
          </p:cNvPr>
          <p:cNvSpPr/>
          <p:nvPr/>
        </p:nvSpPr>
        <p:spPr>
          <a:xfrm>
            <a:off x="3276600" y="8344591"/>
            <a:ext cx="1676400" cy="1447109"/>
          </a:xfrm>
          <a:prstGeom prst="rect">
            <a:avLst/>
          </a:prstGeom>
          <a:noFill/>
          <a:ln w="1016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1AF625-EBE2-46EC-BA07-AD9BBF17FA79}"/>
              </a:ext>
            </a:extLst>
          </p:cNvPr>
          <p:cNvSpPr/>
          <p:nvPr/>
        </p:nvSpPr>
        <p:spPr>
          <a:xfrm>
            <a:off x="16230600" y="8420791"/>
            <a:ext cx="1371600" cy="1447109"/>
          </a:xfrm>
          <a:prstGeom prst="rect">
            <a:avLst/>
          </a:prstGeom>
          <a:noFill/>
          <a:ln w="1016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521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78F577-B865-455B-B9FF-D72FFFAE86F7}"/>
              </a:ext>
            </a:extLst>
          </p:cNvPr>
          <p:cNvGrpSpPr/>
          <p:nvPr/>
        </p:nvGrpSpPr>
        <p:grpSpPr>
          <a:xfrm>
            <a:off x="6524902" y="1333500"/>
            <a:ext cx="4857196" cy="1272351"/>
            <a:chOff x="2581789" y="2438151"/>
            <a:chExt cx="2648721" cy="12723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E8A42-B4FA-4436-A0D6-65B4F144595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 err="1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삼성바이오로직스</a:t>
              </a:r>
              <a:endParaRPr lang="ko-KR" altLang="en-US" sz="3600" spc="3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988DB-50A5-4A25-893A-793A44BA739F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3F111-99D3-4244-9BAE-66E9E0CD460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ABCC98-F4CB-47BF-A15E-56C8FA1B3D0B}"/>
              </a:ext>
            </a:extLst>
          </p:cNvPr>
          <p:cNvSpPr txBox="1"/>
          <p:nvPr/>
        </p:nvSpPr>
        <p:spPr>
          <a:xfrm>
            <a:off x="541664" y="8137915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팬데믹 이후 데이터의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RandomForest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중요변수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              &lt;3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개년치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데이터의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NGBoosting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중요변수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87A686-4B97-2248-88DB-E186395EF15A}"/>
              </a:ext>
            </a:extLst>
          </p:cNvPr>
          <p:cNvGrpSpPr/>
          <p:nvPr/>
        </p:nvGrpSpPr>
        <p:grpSpPr>
          <a:xfrm>
            <a:off x="1676400" y="2693299"/>
            <a:ext cx="14073830" cy="5416433"/>
            <a:chOff x="1449158" y="2485916"/>
            <a:chExt cx="14073830" cy="5416433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0" y="2485916"/>
              <a:ext cx="6683788" cy="5416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158" y="2605851"/>
              <a:ext cx="6245684" cy="4934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907AFC-562C-324A-BA10-14F57FE98594}"/>
              </a:ext>
            </a:extLst>
          </p:cNvPr>
          <p:cNvSpPr txBox="1"/>
          <p:nvPr/>
        </p:nvSpPr>
        <p:spPr>
          <a:xfrm>
            <a:off x="1393581" y="8964998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sz="2800" b="1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Train : test = 8 : 2</a:t>
            </a:r>
          </a:p>
        </p:txBody>
      </p:sp>
    </p:spTree>
    <p:extLst>
      <p:ext uri="{BB962C8B-B14F-4D97-AF65-F5344CB8AC3E}">
        <p14:creationId xmlns:p14="http://schemas.microsoft.com/office/powerpoint/2010/main" val="3204857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78F577-B865-455B-B9FF-D72FFFAE86F7}"/>
              </a:ext>
            </a:extLst>
          </p:cNvPr>
          <p:cNvGrpSpPr/>
          <p:nvPr/>
        </p:nvGrpSpPr>
        <p:grpSpPr>
          <a:xfrm>
            <a:off x="6524902" y="1333500"/>
            <a:ext cx="4857196" cy="1272351"/>
            <a:chOff x="2581789" y="2438151"/>
            <a:chExt cx="2648721" cy="12723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E8A42-B4FA-4436-A0D6-65B4F144595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 err="1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삼성바이오로직스</a:t>
              </a:r>
              <a:endParaRPr lang="ko-KR" altLang="en-US" sz="3600" spc="3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B988DB-50A5-4A25-893A-793A44BA739F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3F111-99D3-4244-9BAE-66E9E0CD460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ABCC98-F4CB-47BF-A15E-56C8FA1B3D0B}"/>
              </a:ext>
            </a:extLst>
          </p:cNvPr>
          <p:cNvSpPr txBox="1"/>
          <p:nvPr/>
        </p:nvSpPr>
        <p:spPr>
          <a:xfrm>
            <a:off x="411872" y="7345114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sz="2800" b="1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Train : Test 7 : 3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435" y="8382978"/>
            <a:ext cx="8449965" cy="11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08" y="3086100"/>
            <a:ext cx="8664192" cy="3539845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4" y="8366955"/>
            <a:ext cx="8802484" cy="127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6" y="3086100"/>
            <a:ext cx="8716975" cy="356141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1AF625-EBE2-46EC-BA07-AD9BBF17FA79}"/>
              </a:ext>
            </a:extLst>
          </p:cNvPr>
          <p:cNvSpPr/>
          <p:nvPr/>
        </p:nvSpPr>
        <p:spPr>
          <a:xfrm>
            <a:off x="2971800" y="8268391"/>
            <a:ext cx="1828800" cy="1447109"/>
          </a:xfrm>
          <a:prstGeom prst="rect">
            <a:avLst/>
          </a:prstGeom>
          <a:noFill/>
          <a:ln w="1016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1AF625-EBE2-46EC-BA07-AD9BBF17FA79}"/>
              </a:ext>
            </a:extLst>
          </p:cNvPr>
          <p:cNvSpPr/>
          <p:nvPr/>
        </p:nvSpPr>
        <p:spPr>
          <a:xfrm>
            <a:off x="11887200" y="8279226"/>
            <a:ext cx="1828800" cy="1447109"/>
          </a:xfrm>
          <a:prstGeom prst="rect">
            <a:avLst/>
          </a:prstGeom>
          <a:noFill/>
          <a:ln w="1016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41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72B972-CDE7-4CAC-ADED-B3B3CD234EDE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D4D2625-8ADA-4DC2-A24B-CFD346EB0DF2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1" name="자유형: 도형 95">
              <a:extLst>
                <a:ext uri="{FF2B5EF4-FFF2-40B4-BE49-F238E27FC236}">
                  <a16:creationId xmlns:a16="http://schemas.microsoft.com/office/drawing/2014/main" id="{51CC6CE0-E6B3-4975-9FBF-07876BFCED5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442C1-6B1D-4444-BE8F-D188AA0C74E0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B2170-34F7-47AF-87E8-BAF242BF1671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849134-0B17-4B8D-A9C9-B7A0238D33E4}"/>
              </a:ext>
            </a:extLst>
          </p:cNvPr>
          <p:cNvSpPr txBox="1"/>
          <p:nvPr/>
        </p:nvSpPr>
        <p:spPr>
          <a:xfrm>
            <a:off x="146560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A8E10B1-5DB1-4697-96E9-07CAC0FB657D}"/>
              </a:ext>
            </a:extLst>
          </p:cNvPr>
          <p:cNvGrpSpPr/>
          <p:nvPr/>
        </p:nvGrpSpPr>
        <p:grpSpPr>
          <a:xfrm>
            <a:off x="2770753" y="961183"/>
            <a:ext cx="11423442" cy="102071"/>
            <a:chOff x="2666667" y="1283810"/>
            <a:chExt cx="10869048" cy="106667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7403CE56-E060-4CBF-A5CA-19136F52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6ABCC98-F4CB-47BF-A15E-56C8FA1B3D0B}"/>
              </a:ext>
            </a:extLst>
          </p:cNvPr>
          <p:cNvSpPr txBox="1"/>
          <p:nvPr/>
        </p:nvSpPr>
        <p:spPr>
          <a:xfrm>
            <a:off x="740612" y="7899618"/>
            <a:ext cx="172046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팬데믹 이후 데이터의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RandomForest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중요변수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          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&lt;3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개년치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데이터의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RandomForest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중요변수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pPr>
              <a:lnSpc>
                <a:spcPct val="200000"/>
              </a:lnSpc>
            </a:pP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78F577-B865-455B-B9FF-D72FFFAE86F7}"/>
              </a:ext>
            </a:extLst>
          </p:cNvPr>
          <p:cNvGrpSpPr/>
          <p:nvPr/>
        </p:nvGrpSpPr>
        <p:grpSpPr>
          <a:xfrm>
            <a:off x="6524902" y="1333500"/>
            <a:ext cx="4857196" cy="1272351"/>
            <a:chOff x="2581789" y="2438151"/>
            <a:chExt cx="2648721" cy="12723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6E8A42-B4FA-4436-A0D6-65B4F144595C}"/>
                </a:ext>
              </a:extLst>
            </p:cNvPr>
            <p:cNvSpPr txBox="1"/>
            <p:nvPr/>
          </p:nvSpPr>
          <p:spPr>
            <a:xfrm>
              <a:off x="2881644" y="2510173"/>
              <a:ext cx="23488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300" dirty="0" err="1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삼성바이오로직스</a:t>
              </a:r>
              <a:endParaRPr lang="ko-KR" altLang="en-US" sz="3600" spc="3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B988DB-50A5-4A25-893A-793A44BA739F}"/>
                </a:ext>
              </a:extLst>
            </p:cNvPr>
            <p:cNvSpPr txBox="1"/>
            <p:nvPr/>
          </p:nvSpPr>
          <p:spPr>
            <a:xfrm>
              <a:off x="2581789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83F111-99D3-4244-9BAE-66E9E0CD460A}"/>
                </a:ext>
              </a:extLst>
            </p:cNvPr>
            <p:cNvSpPr txBox="1"/>
            <p:nvPr/>
          </p:nvSpPr>
          <p:spPr>
            <a:xfrm>
              <a:off x="5039755" y="2438151"/>
              <a:ext cx="190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3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E0B19E-5A66-6249-BF11-3B0D146CC8AC}"/>
              </a:ext>
            </a:extLst>
          </p:cNvPr>
          <p:cNvGrpSpPr/>
          <p:nvPr/>
        </p:nvGrpSpPr>
        <p:grpSpPr>
          <a:xfrm>
            <a:off x="1131698" y="2382655"/>
            <a:ext cx="14701551" cy="5513800"/>
            <a:chOff x="908289" y="2341829"/>
            <a:chExt cx="14701551" cy="55138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663" y="2396987"/>
              <a:ext cx="6229177" cy="5051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289" y="2341829"/>
              <a:ext cx="6677825" cy="551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46B8FD-AB88-6047-8FFE-6A33AB314000}"/>
              </a:ext>
            </a:extLst>
          </p:cNvPr>
          <p:cNvSpPr txBox="1"/>
          <p:nvPr/>
        </p:nvSpPr>
        <p:spPr>
          <a:xfrm>
            <a:off x="1295400" y="8660912"/>
            <a:ext cx="172046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sz="2800" b="1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Train : Test 7 : 3 </a:t>
            </a:r>
          </a:p>
        </p:txBody>
      </p:sp>
    </p:spTree>
    <p:extLst>
      <p:ext uri="{BB962C8B-B14F-4D97-AF65-F5344CB8AC3E}">
        <p14:creationId xmlns:p14="http://schemas.microsoft.com/office/powerpoint/2010/main" val="2685228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929FA52-693B-4EAF-BAA9-D511AC44613D}"/>
              </a:ext>
            </a:extLst>
          </p:cNvPr>
          <p:cNvGrpSpPr/>
          <p:nvPr/>
        </p:nvGrpSpPr>
        <p:grpSpPr>
          <a:xfrm>
            <a:off x="5943602" y="1508839"/>
            <a:ext cx="5840345" cy="936118"/>
            <a:chOff x="5957146" y="1398974"/>
            <a:chExt cx="5521430" cy="9361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FCF96B-324E-447C-8FF4-D7279912E4E6}"/>
                </a:ext>
              </a:extLst>
            </p:cNvPr>
            <p:cNvSpPr txBox="1"/>
            <p:nvPr/>
          </p:nvSpPr>
          <p:spPr>
            <a:xfrm>
              <a:off x="6343766" y="1504096"/>
              <a:ext cx="4824044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시행착오 및 극복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78C1F7-2EB1-4E8B-8F7A-0428E45EDB1B}"/>
                </a:ext>
              </a:extLst>
            </p:cNvPr>
            <p:cNvSpPr txBox="1"/>
            <p:nvPr/>
          </p:nvSpPr>
          <p:spPr>
            <a:xfrm>
              <a:off x="5957146" y="1421860"/>
              <a:ext cx="442821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48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3FBCD5-7B7F-4EC3-8C9F-8111C910447D}"/>
                </a:ext>
              </a:extLst>
            </p:cNvPr>
            <p:cNvSpPr txBox="1"/>
            <p:nvPr/>
          </p:nvSpPr>
          <p:spPr>
            <a:xfrm>
              <a:off x="11035755" y="1398974"/>
              <a:ext cx="442821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48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DDC0D21-29BE-4267-9099-5A6E43B4ECCA}"/>
              </a:ext>
            </a:extLst>
          </p:cNvPr>
          <p:cNvSpPr txBox="1"/>
          <p:nvPr/>
        </p:nvSpPr>
        <p:spPr>
          <a:xfrm>
            <a:off x="999537" y="5385809"/>
            <a:ext cx="11118428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2.Scaling method </a:t>
            </a:r>
            <a:r>
              <a:rPr lang="ko-KR" altLang="en-US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선택의 어려움 </a:t>
            </a:r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-&gt; </a:t>
            </a:r>
            <a:r>
              <a:rPr lang="en-US" altLang="ko-KR" sz="2801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Robust Scaler</a:t>
            </a:r>
            <a:r>
              <a:rPr lang="ko-KR" altLang="en-US" sz="2801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최종 선택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C8A4E1-E4CA-4FB1-BF31-21E8BFFE3CE2}"/>
              </a:ext>
            </a:extLst>
          </p:cNvPr>
          <p:cNvSpPr txBox="1"/>
          <p:nvPr/>
        </p:nvSpPr>
        <p:spPr>
          <a:xfrm>
            <a:off x="971645" y="3750038"/>
            <a:ext cx="16706756" cy="1385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다양한 모델을 시도해보았고 그 가짓수만큼 난관이 많이 존재했음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결론적으로 딥러닝 모델인 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LSTM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은 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Random Walk 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가설과 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Snow-balling 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효과로 인해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, Decision Tree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는 추세를 충분히 따라가지 못해서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2801" dirty="0" err="1">
                <a:solidFill>
                  <a:schemeClr val="bg1">
                    <a:lumMod val="65000"/>
                  </a:schemeClr>
                </a:solidFill>
              </a:rPr>
              <a:t>CatBoosting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은 범주형 변수에 유리한 모델이라 </a:t>
            </a:r>
            <a:endParaRPr lang="en-US" altLang="ko-KR" sz="280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적합하지 않았음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2801" dirty="0"/>
              <a:t>따라서 </a:t>
            </a:r>
            <a:r>
              <a:rPr lang="en-US" altLang="ko-KR" sz="2801" dirty="0"/>
              <a:t>random forest, </a:t>
            </a:r>
            <a:r>
              <a:rPr lang="en-US" altLang="ko-KR" sz="2801" dirty="0" err="1"/>
              <a:t>adaboosting</a:t>
            </a:r>
            <a:r>
              <a:rPr lang="en-US" altLang="ko-KR" sz="2801" dirty="0"/>
              <a:t>, </a:t>
            </a:r>
            <a:r>
              <a:rPr lang="en-US" altLang="ko-KR" sz="2801" dirty="0" err="1"/>
              <a:t>XGboosting</a:t>
            </a:r>
            <a:r>
              <a:rPr lang="en-US" altLang="ko-KR" sz="2801" dirty="0"/>
              <a:t>, </a:t>
            </a:r>
            <a:r>
              <a:rPr lang="en-US" altLang="ko-KR" sz="2801" dirty="0" err="1"/>
              <a:t>NGboosting</a:t>
            </a:r>
            <a:r>
              <a:rPr lang="en-US" altLang="ko-KR" sz="2801" dirty="0"/>
              <a:t> </a:t>
            </a:r>
            <a:r>
              <a:rPr lang="ko-KR" altLang="en-US" sz="2801" dirty="0"/>
              <a:t>모델을 사용함</a:t>
            </a:r>
            <a:r>
              <a:rPr lang="en-US" altLang="ko-KR" sz="2801" dirty="0"/>
              <a:t>.</a:t>
            </a:r>
            <a:endParaRPr lang="ko-KR" altLang="en-US" sz="280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A8D384-FD36-4256-A210-9A13CB35021B}"/>
              </a:ext>
            </a:extLst>
          </p:cNvPr>
          <p:cNvGrpSpPr/>
          <p:nvPr/>
        </p:nvGrpSpPr>
        <p:grpSpPr>
          <a:xfrm>
            <a:off x="685801" y="419100"/>
            <a:ext cx="1485902" cy="1281453"/>
            <a:chOff x="6515099" y="2972665"/>
            <a:chExt cx="5257800" cy="4763448"/>
          </a:xfrm>
        </p:grpSpPr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952C3F89-E839-43BF-9F8B-99EB716EAE41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2" name="자유형: 도형 95">
              <a:extLst>
                <a:ext uri="{FF2B5EF4-FFF2-40B4-BE49-F238E27FC236}">
                  <a16:creationId xmlns:a16="http://schemas.microsoft.com/office/drawing/2014/main" id="{9DAFFB31-FCD0-4391-9CA6-6E075E378CD6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DCC52F-99BF-4550-A1FC-81F60A11A0A3}"/>
                </a:ext>
              </a:extLst>
            </p:cNvPr>
            <p:cNvSpPr txBox="1"/>
            <p:nvPr/>
          </p:nvSpPr>
          <p:spPr>
            <a:xfrm>
              <a:off x="7242446" y="5521937"/>
              <a:ext cx="3803091" cy="1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1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072F3-DE6D-4DD7-BE49-20AF4C4D6E24}"/>
                </a:ext>
              </a:extLst>
            </p:cNvPr>
            <p:cNvSpPr txBox="1"/>
            <p:nvPr/>
          </p:nvSpPr>
          <p:spPr>
            <a:xfrm>
              <a:off x="6709045" y="2972665"/>
              <a:ext cx="4869897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59BDCA-F553-4481-AA19-0422324A2061}"/>
              </a:ext>
            </a:extLst>
          </p:cNvPr>
          <p:cNvSpPr txBox="1"/>
          <p:nvPr/>
        </p:nvSpPr>
        <p:spPr>
          <a:xfrm>
            <a:off x="14656047" y="792402"/>
            <a:ext cx="302235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1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A63F1346-2166-4C3B-A3A9-0DCFEC295D6F}"/>
              </a:ext>
            </a:extLst>
          </p:cNvPr>
          <p:cNvGrpSpPr/>
          <p:nvPr/>
        </p:nvGrpSpPr>
        <p:grpSpPr>
          <a:xfrm>
            <a:off x="2770754" y="961184"/>
            <a:ext cx="11423442" cy="102071"/>
            <a:chOff x="2666667" y="1283810"/>
            <a:chExt cx="10869048" cy="106667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5E59732D-A401-4FB6-9967-66C3151EA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11142D-577D-4597-AC37-546972A00021}"/>
              </a:ext>
            </a:extLst>
          </p:cNvPr>
          <p:cNvSpPr txBox="1"/>
          <p:nvPr/>
        </p:nvSpPr>
        <p:spPr>
          <a:xfrm>
            <a:off x="914400" y="3009900"/>
            <a:ext cx="14401800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1.Model </a:t>
            </a:r>
            <a:r>
              <a:rPr lang="ko-KR" altLang="en-US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선정의 어려움 </a:t>
            </a:r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-&gt; </a:t>
            </a:r>
            <a:r>
              <a:rPr lang="en-US" altLang="ko-KR" sz="2801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Model</a:t>
            </a:r>
            <a:r>
              <a:rPr lang="ko-KR" altLang="en-US" sz="2801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특성 파악 후 취합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F1DD68-9103-49B8-874D-71D7B41841EF}"/>
              </a:ext>
            </a:extLst>
          </p:cNvPr>
          <p:cNvSpPr txBox="1"/>
          <p:nvPr/>
        </p:nvSpPr>
        <p:spPr>
          <a:xfrm>
            <a:off x="999538" y="6012143"/>
            <a:ext cx="16706756" cy="9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801" b="1" dirty="0">
                <a:solidFill>
                  <a:schemeClr val="bg1">
                    <a:lumMod val="65000"/>
                  </a:schemeClr>
                </a:solidFill>
              </a:rPr>
              <a:t>컬럼의 측정 단위가 다를 경우</a:t>
            </a:r>
            <a:r>
              <a:rPr lang="en-US" altLang="ko-KR" sz="2801" b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801" b="1" dirty="0">
                <a:solidFill>
                  <a:schemeClr val="bg1">
                    <a:lumMod val="65000"/>
                  </a:schemeClr>
                </a:solidFill>
              </a:rPr>
              <a:t>패턴을 파악하는데 있어 잘못된 계산을 수행할 수 있으므로 </a:t>
            </a:r>
            <a:r>
              <a:rPr lang="en-US" altLang="ko-KR" sz="2801" b="1" dirty="0">
                <a:solidFill>
                  <a:schemeClr val="bg1">
                    <a:lumMod val="65000"/>
                  </a:schemeClr>
                </a:solidFill>
              </a:rPr>
              <a:t>Scaling</a:t>
            </a:r>
            <a:r>
              <a:rPr lang="ko-KR" altLang="en-US" sz="2801" b="1" dirty="0">
                <a:solidFill>
                  <a:schemeClr val="bg1">
                    <a:lumMod val="65000"/>
                  </a:schemeClr>
                </a:solidFill>
              </a:rPr>
              <a:t>을 적용함</a:t>
            </a:r>
            <a:r>
              <a:rPr lang="en-US" altLang="ko-KR" sz="2801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ko-KR" altLang="en-US" sz="2801" b="1" dirty="0">
                <a:solidFill>
                  <a:schemeClr val="bg1">
                    <a:lumMod val="65000"/>
                  </a:schemeClr>
                </a:solidFill>
              </a:rPr>
              <a:t>이 때 </a:t>
            </a:r>
            <a:r>
              <a:rPr lang="en" altLang="ko-KR" sz="2801" dirty="0">
                <a:solidFill>
                  <a:schemeClr val="bg1">
                    <a:lumMod val="65000"/>
                  </a:schemeClr>
                </a:solidFill>
              </a:rPr>
              <a:t>MinMaxScaler 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대신 </a:t>
            </a:r>
            <a:r>
              <a:rPr lang="en" altLang="ko-KR" sz="2801" dirty="0"/>
              <a:t>Robust Scaler</a:t>
            </a:r>
            <a:r>
              <a:rPr lang="ko-KR" altLang="en-US" sz="2801" dirty="0" err="1">
                <a:solidFill>
                  <a:schemeClr val="bg1">
                    <a:lumMod val="65000"/>
                  </a:schemeClr>
                </a:solidFill>
              </a:rPr>
              <a:t>를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 이용해 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Outlier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의 영향을 최소화하고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상대적으로 값을 더 넓게 </a:t>
            </a:r>
            <a:r>
              <a:rPr lang="ko-KR" altLang="en-US" sz="2801" dirty="0" err="1">
                <a:solidFill>
                  <a:schemeClr val="bg1">
                    <a:lumMod val="65000"/>
                  </a:schemeClr>
                </a:solidFill>
              </a:rPr>
              <a:t>분포시킴</a:t>
            </a:r>
            <a:endParaRPr lang="ko-KR" altLang="en-US" sz="280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28A8DE-755D-4EE5-97E6-6092097CAF19}"/>
              </a:ext>
            </a:extLst>
          </p:cNvPr>
          <p:cNvSpPr txBox="1"/>
          <p:nvPr/>
        </p:nvSpPr>
        <p:spPr>
          <a:xfrm>
            <a:off x="971645" y="7754060"/>
            <a:ext cx="11009745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3.</a:t>
            </a:r>
            <a:r>
              <a:rPr lang="ko-KR" altLang="en-US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비교군 설정의 어려움 </a:t>
            </a:r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-&gt; </a:t>
            </a:r>
            <a:r>
              <a:rPr lang="ko-KR" altLang="en-US" sz="2801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다양한 비교군을 수립하고 비교하여 취합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6224D-6FA1-47C3-B8A1-80F78D7CC6AF}"/>
              </a:ext>
            </a:extLst>
          </p:cNvPr>
          <p:cNvSpPr txBox="1"/>
          <p:nvPr/>
        </p:nvSpPr>
        <p:spPr>
          <a:xfrm>
            <a:off x="971645" y="8380394"/>
            <a:ext cx="16706756" cy="9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종가 예측 시 팬데믹 이전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이후로 나누는 한편 전체 데이터의 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train-test 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비율을 조정함으로써 과거 데이터의 비중에 따른 </a:t>
            </a:r>
            <a:r>
              <a:rPr lang="ko-KR" altLang="en-US" sz="2801" dirty="0" err="1">
                <a:solidFill>
                  <a:schemeClr val="bg1">
                    <a:lumMod val="65000"/>
                  </a:schemeClr>
                </a:solidFill>
              </a:rPr>
              <a:t>비교군을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 설정하였고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801" dirty="0" err="1">
                <a:solidFill>
                  <a:schemeClr val="bg1">
                    <a:lumMod val="65000"/>
                  </a:schemeClr>
                </a:solidFill>
              </a:rPr>
              <a:t>감성분석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 데이터 역시 포함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2801" dirty="0" err="1">
                <a:solidFill>
                  <a:schemeClr val="bg1">
                    <a:lumMod val="65000"/>
                  </a:schemeClr>
                </a:solidFill>
              </a:rPr>
              <a:t>미포함해보며</a:t>
            </a:r>
            <a:r>
              <a:rPr lang="ko-KR" altLang="en-US" sz="280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801" dirty="0" err="1">
                <a:solidFill>
                  <a:schemeClr val="bg1">
                    <a:lumMod val="65000"/>
                  </a:schemeClr>
                </a:solidFill>
              </a:rPr>
              <a:t>비교분석함</a:t>
            </a:r>
            <a:r>
              <a:rPr lang="en-US" altLang="ko-KR" sz="280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280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45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F6A575-426E-4178-8E40-AE27A35D0901}"/>
              </a:ext>
            </a:extLst>
          </p:cNvPr>
          <p:cNvGrpSpPr/>
          <p:nvPr/>
        </p:nvGrpSpPr>
        <p:grpSpPr>
          <a:xfrm>
            <a:off x="6515099" y="2972665"/>
            <a:ext cx="5257800" cy="4763448"/>
            <a:chOff x="6515099" y="2972665"/>
            <a:chExt cx="5257800" cy="4763448"/>
          </a:xfrm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84E5306A-1261-4A16-998A-52CF92C75391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6707A3A-8492-4003-B0F5-B32E10B45AEA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75D77F-D405-498D-AB05-5E63C34E4913}"/>
                </a:ext>
              </a:extLst>
            </p:cNvPr>
            <p:cNvSpPr txBox="1"/>
            <p:nvPr/>
          </p:nvSpPr>
          <p:spPr>
            <a:xfrm>
              <a:off x="7242449" y="5561932"/>
              <a:ext cx="38030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평가 및 </a:t>
              </a:r>
              <a:r>
                <a:rPr lang="en-US" altLang="ko-KR" sz="60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Q&amp;A</a:t>
              </a:r>
              <a:endParaRPr lang="ko-KR" altLang="en-US" sz="5400" spc="-15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03923A-ABAB-47C1-8D13-9C4487F1D9EA}"/>
                </a:ext>
              </a:extLst>
            </p:cNvPr>
            <p:cNvSpPr txBox="1"/>
            <p:nvPr/>
          </p:nvSpPr>
          <p:spPr>
            <a:xfrm>
              <a:off x="6709049" y="2972665"/>
              <a:ext cx="486989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6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04</a:t>
              </a:r>
              <a:endParaRPr lang="ko-KR" altLang="en-US" sz="8800" spc="-15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4E8A6BA-FAAB-4937-A393-80805A337822}"/>
              </a:ext>
            </a:extLst>
          </p:cNvPr>
          <p:cNvSpPr txBox="1"/>
          <p:nvPr/>
        </p:nvSpPr>
        <p:spPr>
          <a:xfrm>
            <a:off x="16078200" y="806527"/>
            <a:ext cx="1059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</a:t>
            </a:r>
            <a:r>
              <a:rPr lang="ko-KR" altLang="en-US" sz="2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D8CD27-7301-49CB-AD5F-CBF3029EEF4F}"/>
              </a:ext>
            </a:extLst>
          </p:cNvPr>
          <p:cNvCxnSpPr/>
          <p:nvPr/>
        </p:nvCxnSpPr>
        <p:spPr>
          <a:xfrm flipH="1">
            <a:off x="2286000" y="1028700"/>
            <a:ext cx="12420600" cy="0"/>
          </a:xfrm>
          <a:prstGeom prst="line">
            <a:avLst/>
          </a:prstGeom>
          <a:ln w="38100">
            <a:solidFill>
              <a:srgbClr val="0E7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51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13">
            <a:extLst>
              <a:ext uri="{FF2B5EF4-FFF2-40B4-BE49-F238E27FC236}">
                <a16:creationId xmlns:a16="http://schemas.microsoft.com/office/drawing/2014/main" id="{699BB1CE-1168-4212-ACFE-3F8B4346A94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467" y="4450335"/>
            <a:ext cx="803073" cy="1311771"/>
          </a:xfrm>
          <a:prstGeom prst="rect">
            <a:avLst/>
          </a:prstGeom>
        </p:spPr>
      </p:pic>
      <p:pic>
        <p:nvPicPr>
          <p:cNvPr id="22" name="Object 15">
            <a:extLst>
              <a:ext uri="{FF2B5EF4-FFF2-40B4-BE49-F238E27FC236}">
                <a16:creationId xmlns:a16="http://schemas.microsoft.com/office/drawing/2014/main" id="{A07D2038-F4E7-4BD3-A273-35199F1030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6997" y="4434522"/>
            <a:ext cx="717185" cy="13117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DC6E67B-F978-4E0C-9F2E-D78FF8509FA5}"/>
              </a:ext>
            </a:extLst>
          </p:cNvPr>
          <p:cNvGrpSpPr/>
          <p:nvPr/>
        </p:nvGrpSpPr>
        <p:grpSpPr>
          <a:xfrm>
            <a:off x="7398173" y="1519564"/>
            <a:ext cx="3491654" cy="925393"/>
            <a:chOff x="5957146" y="1409700"/>
            <a:chExt cx="3491654" cy="92539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B9CD10-095D-40F9-8CFC-2F0956BD4827}"/>
                </a:ext>
              </a:extLst>
            </p:cNvPr>
            <p:cNvSpPr txBox="1"/>
            <p:nvPr/>
          </p:nvSpPr>
          <p:spPr>
            <a:xfrm>
              <a:off x="6343766" y="1504096"/>
              <a:ext cx="27815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93C7DF-3C64-4037-8C60-AEA8B6F4F0CD}"/>
                </a:ext>
              </a:extLst>
            </p:cNvPr>
            <p:cNvSpPr txBox="1"/>
            <p:nvPr/>
          </p:nvSpPr>
          <p:spPr>
            <a:xfrm>
              <a:off x="5957146" y="1421859"/>
              <a:ext cx="4683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48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AB6EBC-BCFA-4EEE-AFE4-4748EA615B7A}"/>
                </a:ext>
              </a:extLst>
            </p:cNvPr>
            <p:cNvSpPr txBox="1"/>
            <p:nvPr/>
          </p:nvSpPr>
          <p:spPr>
            <a:xfrm>
              <a:off x="8980402" y="1409700"/>
              <a:ext cx="4683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48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82C117-2CCB-4DDB-A3A2-06EEE8C2BD8C}"/>
              </a:ext>
            </a:extLst>
          </p:cNvPr>
          <p:cNvSpPr txBox="1"/>
          <p:nvPr/>
        </p:nvSpPr>
        <p:spPr>
          <a:xfrm>
            <a:off x="891356" y="3950421"/>
            <a:ext cx="289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‘Labeling</a:t>
            </a:r>
            <a:r>
              <a:rPr lang="ko-KR" altLang="en-US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기준</a:t>
            </a:r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  <a:endParaRPr lang="ko-KR" altLang="en-US" sz="2800" dirty="0">
              <a:solidFill>
                <a:srgbClr val="595959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7C008B-8864-4D87-9E28-EB50CB5F171B}"/>
              </a:ext>
            </a:extLst>
          </p:cNvPr>
          <p:cNvSpPr txBox="1"/>
          <p:nvPr/>
        </p:nvSpPr>
        <p:spPr>
          <a:xfrm>
            <a:off x="9529601" y="3950421"/>
            <a:ext cx="4964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</a:t>
            </a:r>
            <a:r>
              <a:rPr lang="ko-KR" altLang="en-US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주가 예측 감성분석 자료 부족</a:t>
            </a:r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  <a:endParaRPr lang="ko-KR" altLang="en-US" sz="2800" dirty="0">
              <a:solidFill>
                <a:srgbClr val="595959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29" name="Object 13">
            <a:extLst>
              <a:ext uri="{FF2B5EF4-FFF2-40B4-BE49-F238E27FC236}">
                <a16:creationId xmlns:a16="http://schemas.microsoft.com/office/drawing/2014/main" id="{EA4A4D4A-A791-4C31-BBD4-76723E55A8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467" y="6236532"/>
            <a:ext cx="803073" cy="13117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A82E7B4-7070-426A-82A5-F670D1507CDF}"/>
              </a:ext>
            </a:extLst>
          </p:cNvPr>
          <p:cNvSpPr txBox="1"/>
          <p:nvPr/>
        </p:nvSpPr>
        <p:spPr>
          <a:xfrm>
            <a:off x="891356" y="5736618"/>
            <a:ext cx="3135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‘SNS</a:t>
            </a:r>
            <a:r>
              <a:rPr lang="ko-KR" altLang="en-US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데이터 수집</a:t>
            </a:r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  <a:endParaRPr lang="ko-KR" altLang="en-US" sz="2800" dirty="0">
              <a:solidFill>
                <a:srgbClr val="595959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31" name="Object 13">
            <a:extLst>
              <a:ext uri="{FF2B5EF4-FFF2-40B4-BE49-F238E27FC236}">
                <a16:creationId xmlns:a16="http://schemas.microsoft.com/office/drawing/2014/main" id="{BF1EE125-245F-4C61-9C88-D2580A5205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5531" y="8022729"/>
            <a:ext cx="803073" cy="13117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C4C174-26E6-4A0D-9EC1-D31194D4C41F}"/>
              </a:ext>
            </a:extLst>
          </p:cNvPr>
          <p:cNvSpPr txBox="1"/>
          <p:nvPr/>
        </p:nvSpPr>
        <p:spPr>
          <a:xfrm>
            <a:off x="882420" y="7522815"/>
            <a:ext cx="33566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</a:t>
            </a:r>
            <a:r>
              <a:rPr lang="ko-KR" altLang="en-US" sz="2800" dirty="0" err="1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감성분석</a:t>
            </a:r>
            <a:r>
              <a:rPr lang="ko-KR" altLang="en-US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Library’</a:t>
            </a:r>
            <a:endParaRPr lang="ko-KR" altLang="en-US" sz="2800" dirty="0">
              <a:solidFill>
                <a:srgbClr val="595959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endParaRPr lang="ko-KR" altLang="en-US" sz="2800" dirty="0">
              <a:solidFill>
                <a:srgbClr val="595959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33" name="Object 15">
            <a:extLst>
              <a:ext uri="{FF2B5EF4-FFF2-40B4-BE49-F238E27FC236}">
                <a16:creationId xmlns:a16="http://schemas.microsoft.com/office/drawing/2014/main" id="{B1C68282-7E1A-40DC-A177-95702ACB795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24846" y="6257718"/>
            <a:ext cx="717185" cy="1311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9E1BA9-7724-4B2B-A91A-75E9BFD330CC}"/>
              </a:ext>
            </a:extLst>
          </p:cNvPr>
          <p:cNvSpPr txBox="1"/>
          <p:nvPr/>
        </p:nvSpPr>
        <p:spPr>
          <a:xfrm>
            <a:off x="9567450" y="5773617"/>
            <a:ext cx="553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</a:t>
            </a:r>
            <a:r>
              <a:rPr lang="ko-KR" altLang="en-US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질 좋은 </a:t>
            </a:r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SNS </a:t>
            </a:r>
            <a:r>
              <a:rPr lang="ko-KR" altLang="en-US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데이터 확보 어려움</a:t>
            </a:r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</a:p>
        </p:txBody>
      </p:sp>
      <p:pic>
        <p:nvPicPr>
          <p:cNvPr id="35" name="Object 15">
            <a:extLst>
              <a:ext uri="{FF2B5EF4-FFF2-40B4-BE49-F238E27FC236}">
                <a16:creationId xmlns:a16="http://schemas.microsoft.com/office/drawing/2014/main" id="{75FB1B6C-D781-4958-BB2C-6A37689FC7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1597" y="7916458"/>
            <a:ext cx="717185" cy="13117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1C223CE-4F17-417A-96BF-112207C8C0A8}"/>
              </a:ext>
            </a:extLst>
          </p:cNvPr>
          <p:cNvSpPr txBox="1"/>
          <p:nvPr/>
        </p:nvSpPr>
        <p:spPr>
          <a:xfrm>
            <a:off x="9601200" y="7377186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</a:t>
            </a:r>
            <a:r>
              <a:rPr lang="ko-KR" altLang="en-US" sz="2800" dirty="0" err="1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불용어</a:t>
            </a:r>
            <a:r>
              <a:rPr lang="ko-KR" altLang="en-US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처리의 어려움</a:t>
            </a:r>
            <a:r>
              <a:rPr lang="en-US" altLang="ko-KR" sz="2800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5C1415-F361-4D7B-9794-E8344D43293D}"/>
              </a:ext>
            </a:extLst>
          </p:cNvPr>
          <p:cNvSpPr txBox="1"/>
          <p:nvPr/>
        </p:nvSpPr>
        <p:spPr>
          <a:xfrm>
            <a:off x="1295400" y="4686300"/>
            <a:ext cx="8831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여타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Data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와는 다르게 주식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Data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는 긍정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부정과 같은 라벨을 잡기 어려운 부분이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있어서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KOSPI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지수 변동이라는 새로운 변수를 만들어 인코딩함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D0506C-E0C7-44AC-923A-9A26AA2D350F}"/>
              </a:ext>
            </a:extLst>
          </p:cNvPr>
          <p:cNvSpPr txBox="1"/>
          <p:nvPr/>
        </p:nvSpPr>
        <p:spPr>
          <a:xfrm>
            <a:off x="1295400" y="6493014"/>
            <a:ext cx="8831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트위터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API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를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사용하고자 했지만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데이터 수집 총량 제한으로 인해 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부득이하게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API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를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사용하지 않고 크롤링하는 방식을 택함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557A33-94D3-4334-BCA6-EA945DDB08BC}"/>
              </a:ext>
            </a:extLst>
          </p:cNvPr>
          <p:cNvSpPr txBox="1"/>
          <p:nvPr/>
        </p:nvSpPr>
        <p:spPr>
          <a:xfrm>
            <a:off x="1295400" y="8218400"/>
            <a:ext cx="8831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국내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Library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는 주식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Data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와의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상성이 맞지 않고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그나마 맞는 것도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개발자와 직접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컨택하여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사용해야하는 한계가 있어 해외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Library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을 적극 활용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88EFB0-D228-4B3F-887B-3E785AB77AEC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평가 및 제언</a:t>
            </a: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1ACC39C4-8791-4434-8D88-16D6A837A811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42" name="Object 9">
              <a:extLst>
                <a:ext uri="{FF2B5EF4-FFF2-40B4-BE49-F238E27FC236}">
                  <a16:creationId xmlns:a16="http://schemas.microsoft.com/office/drawing/2014/main" id="{11280E6A-90DD-49EC-BAE1-D4AD7E7D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0ACAFFA-1ABB-4EE1-B898-272B5791C0B8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A1411AA6-A333-4053-A9EA-E331AAF31034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3D923088-EB80-4F1A-8107-10F4E02BF74B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03A1EEC-0C07-440A-AFC7-0D2B834C8262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217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평가 및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Q&amp;A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163D8F5-D925-4346-B96A-4C9E055930D3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04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C06A545-40B6-4A94-A2E1-5D386B2FBE96}"/>
              </a:ext>
            </a:extLst>
          </p:cNvPr>
          <p:cNvSpPr txBox="1"/>
          <p:nvPr/>
        </p:nvSpPr>
        <p:spPr>
          <a:xfrm>
            <a:off x="996031" y="3064252"/>
            <a:ext cx="194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E7C25"/>
                </a:highlight>
                <a:latin typeface="DX국민시대" panose="02020600000000000000" pitchFamily="18" charset="-127"/>
                <a:ea typeface="DX국민시대" panose="02020600000000000000" pitchFamily="18" charset="-127"/>
              </a:rPr>
              <a:t>평가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59C6DA-3C43-4D57-AC0F-E5DD1D8AA2AF}"/>
              </a:ext>
            </a:extLst>
          </p:cNvPr>
          <p:cNvSpPr txBox="1"/>
          <p:nvPr/>
        </p:nvSpPr>
        <p:spPr>
          <a:xfrm>
            <a:off x="9567450" y="3031336"/>
            <a:ext cx="194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E7C25"/>
                </a:highlight>
                <a:latin typeface="DX국민시대" panose="02020600000000000000" pitchFamily="18" charset="-127"/>
                <a:ea typeface="DX국민시대" panose="02020600000000000000" pitchFamily="18" charset="-127"/>
              </a:rPr>
              <a:t>제언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FD5D71-FD3B-4EB1-A832-C09EE7D2F94A}"/>
              </a:ext>
            </a:extLst>
          </p:cNvPr>
          <p:cNvSpPr txBox="1"/>
          <p:nvPr/>
        </p:nvSpPr>
        <p:spPr>
          <a:xfrm>
            <a:off x="9906000" y="4642542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국내 주가 예측 관련 자료나 경제 감성사전이 흔하지 않고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정확도를 알 수 없거나 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사용이 어려워 분석 방향을 잡는데 시간이 많이 소요되었음 </a:t>
            </a:r>
            <a:r>
              <a:rPr lang="en-US" altLang="ko-KR" sz="2000" dirty="0"/>
              <a:t>-&gt; </a:t>
            </a:r>
            <a:r>
              <a:rPr lang="ko-KR" altLang="en-US" sz="2000" dirty="0"/>
              <a:t>해외 연구 참고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B20AEF-DEA3-4D6E-948D-4F78B392620E}"/>
              </a:ext>
            </a:extLst>
          </p:cNvPr>
          <p:cNvSpPr txBox="1"/>
          <p:nvPr/>
        </p:nvSpPr>
        <p:spPr>
          <a:xfrm>
            <a:off x="9906000" y="6457427"/>
            <a:ext cx="8831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광고 및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도배글이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너무 많고 일정한 주기로 데이터가 올라오지 않아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정확한 종가 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예측에 도움이 되지 않음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-&gt; </a:t>
            </a:r>
            <a:r>
              <a:rPr lang="ko-KR" altLang="en-US" sz="2000" dirty="0"/>
              <a:t>키워드나 계정명을 한정시키는 방법으로 보완 가능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3FBB20-5E7B-44C6-84C1-04082543EB88}"/>
              </a:ext>
            </a:extLst>
          </p:cNvPr>
          <p:cNvSpPr txBox="1"/>
          <p:nvPr/>
        </p:nvSpPr>
        <p:spPr>
          <a:xfrm>
            <a:off x="9913936" y="8182813"/>
            <a:ext cx="8831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경제뉴스 같은 경우 한 단어로도 의미 차이가 많이 나고 종목에 대한 미래를 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예측하기 어려운 특성이 있어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불용어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처리가 쉽지 않음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-&gt;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000" dirty="0"/>
              <a:t>패턴 연구 심화 필요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13">
            <a:extLst>
              <a:ext uri="{FF2B5EF4-FFF2-40B4-BE49-F238E27FC236}">
                <a16:creationId xmlns:a16="http://schemas.microsoft.com/office/drawing/2014/main" id="{846FC499-6029-486C-87AB-1B29E13826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67" y="4450335"/>
            <a:ext cx="803073" cy="1311771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75456DE6-6007-4748-8BEE-7ACEC3739B6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6998" y="4434522"/>
            <a:ext cx="717185" cy="131177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DFBA19-5905-4441-A8A0-788893DBAEB1}"/>
              </a:ext>
            </a:extLst>
          </p:cNvPr>
          <p:cNvGrpSpPr/>
          <p:nvPr/>
        </p:nvGrpSpPr>
        <p:grpSpPr>
          <a:xfrm>
            <a:off x="7398176" y="1519564"/>
            <a:ext cx="3491655" cy="925393"/>
            <a:chOff x="5957146" y="1409700"/>
            <a:chExt cx="3491654" cy="9253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5C31E8-8F4A-4C61-8E68-2668499A4010}"/>
                </a:ext>
              </a:extLst>
            </p:cNvPr>
            <p:cNvSpPr txBox="1"/>
            <p:nvPr/>
          </p:nvSpPr>
          <p:spPr>
            <a:xfrm>
              <a:off x="6343767" y="1504096"/>
              <a:ext cx="2762294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300" dirty="0">
                  <a:solidFill>
                    <a:srgbClr val="595959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종가예측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25B47-2FFF-49D4-A31E-8217CF048C8A}"/>
                </a:ext>
              </a:extLst>
            </p:cNvPr>
            <p:cNvSpPr txBox="1"/>
            <p:nvPr/>
          </p:nvSpPr>
          <p:spPr>
            <a:xfrm>
              <a:off x="5957146" y="1421859"/>
              <a:ext cx="468398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“</a:t>
              </a:r>
              <a:endParaRPr lang="ko-KR" altLang="en-US" sz="48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27B54E-8A8F-4216-963F-908BCDFCFF5C}"/>
                </a:ext>
              </a:extLst>
            </p:cNvPr>
            <p:cNvSpPr txBox="1"/>
            <p:nvPr/>
          </p:nvSpPr>
          <p:spPr>
            <a:xfrm>
              <a:off x="8980402" y="1409700"/>
              <a:ext cx="468398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0E7C25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”</a:t>
              </a:r>
              <a:endParaRPr lang="ko-KR" altLang="en-US" sz="48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0BA3AC2-7E23-435E-BF40-44B0001346B6}"/>
              </a:ext>
            </a:extLst>
          </p:cNvPr>
          <p:cNvSpPr txBox="1"/>
          <p:nvPr/>
        </p:nvSpPr>
        <p:spPr>
          <a:xfrm>
            <a:off x="891358" y="3950421"/>
            <a:ext cx="3100401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‘Feature</a:t>
            </a:r>
            <a:r>
              <a:rPr lang="ko-KR" altLang="en-US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값 선정</a:t>
            </a:r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  <a:endParaRPr lang="ko-KR" altLang="en-US" sz="2801" dirty="0">
              <a:solidFill>
                <a:srgbClr val="595959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6BE3E1-5C2D-4E7A-9AE7-5F15BD85ADA7}"/>
              </a:ext>
            </a:extLst>
          </p:cNvPr>
          <p:cNvSpPr txBox="1"/>
          <p:nvPr/>
        </p:nvSpPr>
        <p:spPr>
          <a:xfrm>
            <a:off x="9529602" y="3950421"/>
            <a:ext cx="5716630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</a:t>
            </a:r>
            <a:r>
              <a:rPr lang="ko-KR" altLang="en-US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데이터의 효과적인 활용 방법 모색</a:t>
            </a:r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  <a:endParaRPr lang="ko-KR" altLang="en-US" sz="2801" dirty="0">
              <a:solidFill>
                <a:srgbClr val="595959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28" name="Object 13">
            <a:extLst>
              <a:ext uri="{FF2B5EF4-FFF2-40B4-BE49-F238E27FC236}">
                <a16:creationId xmlns:a16="http://schemas.microsoft.com/office/drawing/2014/main" id="{85BB1932-3D63-41A0-BB57-8070DBAE03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67" y="6236532"/>
            <a:ext cx="803073" cy="13117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C080B9-FFB9-4274-9CBE-FEE3ECED3BDC}"/>
              </a:ext>
            </a:extLst>
          </p:cNvPr>
          <p:cNvSpPr txBox="1"/>
          <p:nvPr/>
        </p:nvSpPr>
        <p:spPr>
          <a:xfrm>
            <a:off x="891357" y="5736618"/>
            <a:ext cx="3746538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</a:t>
            </a:r>
            <a:r>
              <a:rPr lang="ko-KR" altLang="en-US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다양한 스케일링 적용</a:t>
            </a:r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  <a:endParaRPr lang="ko-KR" altLang="en-US" sz="2801" dirty="0">
              <a:solidFill>
                <a:srgbClr val="595959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30" name="Object 13">
            <a:extLst>
              <a:ext uri="{FF2B5EF4-FFF2-40B4-BE49-F238E27FC236}">
                <a16:creationId xmlns:a16="http://schemas.microsoft.com/office/drawing/2014/main" id="{498CC969-AB33-4073-9D81-F08F86E67C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532" y="8039100"/>
            <a:ext cx="803073" cy="13117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C71B382-6C8A-4CD5-AECE-AB4A5CA8E5EB}"/>
              </a:ext>
            </a:extLst>
          </p:cNvPr>
          <p:cNvSpPr txBox="1"/>
          <p:nvPr/>
        </p:nvSpPr>
        <p:spPr>
          <a:xfrm>
            <a:off x="882422" y="7668281"/>
            <a:ext cx="1869423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</a:t>
            </a:r>
            <a:r>
              <a:rPr lang="ko-KR" altLang="en-US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 선정</a:t>
            </a:r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  <a:endParaRPr lang="ko-KR" altLang="en-US" sz="2801" dirty="0">
              <a:solidFill>
                <a:srgbClr val="595959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32" name="Object 15">
            <a:extLst>
              <a:ext uri="{FF2B5EF4-FFF2-40B4-BE49-F238E27FC236}">
                <a16:creationId xmlns:a16="http://schemas.microsoft.com/office/drawing/2014/main" id="{1856BB93-B12F-41F2-B1ED-708B073E4B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4848" y="6257718"/>
            <a:ext cx="717185" cy="13117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168449F-E889-471A-A9FB-B692A4F62E84}"/>
              </a:ext>
            </a:extLst>
          </p:cNvPr>
          <p:cNvSpPr txBox="1"/>
          <p:nvPr/>
        </p:nvSpPr>
        <p:spPr>
          <a:xfrm>
            <a:off x="9567451" y="5773617"/>
            <a:ext cx="5230919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‘이동평균선을 이용한 주가 예측’</a:t>
            </a:r>
          </a:p>
        </p:txBody>
      </p:sp>
      <p:pic>
        <p:nvPicPr>
          <p:cNvPr id="34" name="Object 15">
            <a:extLst>
              <a:ext uri="{FF2B5EF4-FFF2-40B4-BE49-F238E27FC236}">
                <a16:creationId xmlns:a16="http://schemas.microsoft.com/office/drawing/2014/main" id="{86F74338-6864-422A-9CEC-48A7C8B06F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61599" y="7916459"/>
            <a:ext cx="717185" cy="13117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53C0808-FC1B-429E-AEA6-E6144F6CEC32}"/>
              </a:ext>
            </a:extLst>
          </p:cNvPr>
          <p:cNvSpPr txBox="1"/>
          <p:nvPr/>
        </p:nvSpPr>
        <p:spPr>
          <a:xfrm>
            <a:off x="9588463" y="7432358"/>
            <a:ext cx="4987263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</a:t>
            </a:r>
            <a:r>
              <a:rPr lang="ko-KR" altLang="en-US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산업별로 다른 주가 결정 요인</a:t>
            </a:r>
            <a:r>
              <a:rPr lang="en-US" altLang="ko-KR" sz="2801" dirty="0">
                <a:solidFill>
                  <a:srgbClr val="595959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4851B2-F744-4693-8167-FF25C0CA18CE}"/>
              </a:ext>
            </a:extLst>
          </p:cNvPr>
          <p:cNvSpPr txBox="1"/>
          <p:nvPr/>
        </p:nvSpPr>
        <p:spPr>
          <a:xfrm>
            <a:off x="1295401" y="4686301"/>
            <a:ext cx="8831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다양한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feature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들 중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히트맵을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참고하여 상관도가 높은 것 위주로 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선별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000" dirty="0"/>
              <a:t>일별데이터를 사용할 수 없는 경우</a:t>
            </a:r>
            <a:r>
              <a:rPr lang="en-US" altLang="ko-KR" sz="2000" dirty="0"/>
              <a:t> Feature</a:t>
            </a:r>
            <a:r>
              <a:rPr lang="ko-KR" altLang="en-US" sz="2000" dirty="0"/>
              <a:t>로 선정하지 않음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9210A-4ADB-412E-BB41-A443478ADF68}"/>
              </a:ext>
            </a:extLst>
          </p:cNvPr>
          <p:cNvSpPr txBox="1"/>
          <p:nvPr/>
        </p:nvSpPr>
        <p:spPr>
          <a:xfrm>
            <a:off x="1203187" y="6411688"/>
            <a:ext cx="8831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컬럼의 측정 단위가 다를 경우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패턴을 파악하는데 있어 잘못된 계산을 수행할 수 있으므로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Scaling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을 적용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이 때 </a:t>
            </a:r>
            <a:r>
              <a:rPr lang="en" altLang="ko-KR" sz="2000" dirty="0">
                <a:solidFill>
                  <a:schemeClr val="bg1">
                    <a:lumMod val="65000"/>
                  </a:schemeClr>
                </a:solidFill>
              </a:rPr>
              <a:t>MinMaxScaler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대신 </a:t>
            </a:r>
            <a:r>
              <a:rPr lang="en" altLang="ko-KR" sz="2000" dirty="0"/>
              <a:t>Robust Scaler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를 이용해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Outlier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의 영향을 최소화하고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상대적으로 값을 더 넓게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분포시킴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701CA1-638C-467F-ADB0-BC46EAF8AB5E}"/>
              </a:ext>
            </a:extLst>
          </p:cNvPr>
          <p:cNvSpPr txBox="1"/>
          <p:nvPr/>
        </p:nvSpPr>
        <p:spPr>
          <a:xfrm>
            <a:off x="1219200" y="8355168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LSTM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은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Random Walk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가설과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Snow-balling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효과로 인해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, Decision Tree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는 추세를 충분히 따라가지 못해서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</a:rPr>
              <a:t>CatBoosting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은 범주형 변수에 유리한 모델이라 부적합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altLang="ko-KR" sz="2000" dirty="0"/>
              <a:t>random forest, </a:t>
            </a:r>
            <a:r>
              <a:rPr lang="en-US" altLang="ko-KR" sz="2000" dirty="0" err="1"/>
              <a:t>adaboosting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XGboosting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NGboosting</a:t>
            </a:r>
            <a:r>
              <a:rPr lang="en-US" altLang="ko-KR" sz="2000" dirty="0"/>
              <a:t>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모델을 사용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D2697-D28A-4E07-A956-A207992A0D3F}"/>
              </a:ext>
            </a:extLst>
          </p:cNvPr>
          <p:cNvSpPr txBox="1"/>
          <p:nvPr/>
        </p:nvSpPr>
        <p:spPr>
          <a:xfrm>
            <a:off x="14468448" y="792402"/>
            <a:ext cx="302235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1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평가 및 제언</a:t>
            </a: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3813D512-7830-4154-BC54-5DFF425158A8}"/>
              </a:ext>
            </a:extLst>
          </p:cNvPr>
          <p:cNvGrpSpPr/>
          <p:nvPr/>
        </p:nvGrpSpPr>
        <p:grpSpPr>
          <a:xfrm>
            <a:off x="2770752" y="961183"/>
            <a:ext cx="11326248" cy="91208"/>
            <a:chOff x="2666667" y="1283810"/>
            <a:chExt cx="10869048" cy="106667"/>
          </a:xfrm>
        </p:grpSpPr>
        <p:pic>
          <p:nvPicPr>
            <p:cNvPr id="41" name="Object 9">
              <a:extLst>
                <a:ext uri="{FF2B5EF4-FFF2-40B4-BE49-F238E27FC236}">
                  <a16:creationId xmlns:a16="http://schemas.microsoft.com/office/drawing/2014/main" id="{A023EAF2-C334-4D51-A105-E59EFA63C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FF9899-8895-47AE-8D5E-C4AA13F0057F}"/>
              </a:ext>
            </a:extLst>
          </p:cNvPr>
          <p:cNvGrpSpPr/>
          <p:nvPr/>
        </p:nvGrpSpPr>
        <p:grpSpPr>
          <a:xfrm>
            <a:off x="685801" y="419101"/>
            <a:ext cx="1485902" cy="1281453"/>
            <a:chOff x="6515099" y="2972665"/>
            <a:chExt cx="5257800" cy="4763448"/>
          </a:xfrm>
        </p:grpSpPr>
        <p:sp>
          <p:nvSpPr>
            <p:cNvPr id="43" name="육각형 42">
              <a:extLst>
                <a:ext uri="{FF2B5EF4-FFF2-40B4-BE49-F238E27FC236}">
                  <a16:creationId xmlns:a16="http://schemas.microsoft.com/office/drawing/2014/main" id="{B82BB639-56AA-42B0-ACC9-E4BE12C89F18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33B3D002-F970-4566-8308-DB1CC9998EF8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01B5647-6C9D-4EE7-9438-78C3484A62F5}"/>
                </a:ext>
              </a:extLst>
            </p:cNvPr>
            <p:cNvSpPr txBox="1"/>
            <p:nvPr/>
          </p:nvSpPr>
          <p:spPr>
            <a:xfrm>
              <a:off x="7242446" y="5367129"/>
              <a:ext cx="3803091" cy="2174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1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평가 및 </a:t>
              </a:r>
              <a:endParaRPr lang="en-US" altLang="ko-KR" sz="1601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  <a:p>
              <a:pPr algn="ctr"/>
              <a:r>
                <a:rPr lang="en-US" altLang="ko-KR" sz="1601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Q&amp;A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B827BA-FFE5-4FCA-8742-49BC5CF6FA51}"/>
                </a:ext>
              </a:extLst>
            </p:cNvPr>
            <p:cNvSpPr txBox="1"/>
            <p:nvPr/>
          </p:nvSpPr>
          <p:spPr>
            <a:xfrm>
              <a:off x="6709045" y="2972665"/>
              <a:ext cx="4869897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04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DE7C3E-1CB1-416F-BE9D-E2D17A4BFAA8}"/>
              </a:ext>
            </a:extLst>
          </p:cNvPr>
          <p:cNvSpPr txBox="1"/>
          <p:nvPr/>
        </p:nvSpPr>
        <p:spPr>
          <a:xfrm>
            <a:off x="996032" y="3064253"/>
            <a:ext cx="1940226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1" dirty="0">
                <a:solidFill>
                  <a:schemeClr val="bg1"/>
                </a:solidFill>
                <a:highlight>
                  <a:srgbClr val="0E7C25"/>
                </a:highlight>
                <a:latin typeface="DX국민시대" panose="02020600000000000000" pitchFamily="18" charset="-127"/>
                <a:ea typeface="DX국민시대" panose="02020600000000000000" pitchFamily="18" charset="-127"/>
              </a:rPr>
              <a:t>평가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2962AE-D797-4154-BE57-89F32BC59BAA}"/>
              </a:ext>
            </a:extLst>
          </p:cNvPr>
          <p:cNvSpPr txBox="1"/>
          <p:nvPr/>
        </p:nvSpPr>
        <p:spPr>
          <a:xfrm>
            <a:off x="9567450" y="3031337"/>
            <a:ext cx="1940226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1" dirty="0">
                <a:solidFill>
                  <a:schemeClr val="bg1"/>
                </a:solidFill>
                <a:highlight>
                  <a:srgbClr val="0E7C25"/>
                </a:highlight>
                <a:latin typeface="DX국민시대" panose="02020600000000000000" pitchFamily="18" charset="-127"/>
                <a:ea typeface="DX국민시대" panose="02020600000000000000" pitchFamily="18" charset="-127"/>
              </a:rPr>
              <a:t>제언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135A2B-CAD7-4C9F-AE49-C23153C38BB4}"/>
              </a:ext>
            </a:extLst>
          </p:cNvPr>
          <p:cNvSpPr txBox="1"/>
          <p:nvPr/>
        </p:nvSpPr>
        <p:spPr>
          <a:xfrm>
            <a:off x="9906001" y="4642543"/>
            <a:ext cx="8831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주가에 영향을 미치지만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feature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로 활용하지 못한 데이터들 존재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Ex)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수출통계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, ISM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제조업지수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-&gt; </a:t>
            </a:r>
            <a:r>
              <a:rPr lang="ko-KR" altLang="en-US" sz="2000" dirty="0"/>
              <a:t>월별 데이터의 활용 방법 고안 필요</a:t>
            </a:r>
            <a:endParaRPr lang="en-US" altLang="ko-KR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6E6E9C-9651-4A55-8CB9-4F6551661DE5}"/>
              </a:ext>
            </a:extLst>
          </p:cNvPr>
          <p:cNvSpPr txBox="1"/>
          <p:nvPr/>
        </p:nvSpPr>
        <p:spPr>
          <a:xfrm>
            <a:off x="9906001" y="6457428"/>
            <a:ext cx="8831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일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, 10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일 이동평균선을 활용하여 모델링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-&gt; </a:t>
            </a:r>
            <a:r>
              <a:rPr lang="ko-KR" altLang="en-US" sz="2000" dirty="0"/>
              <a:t>단기</a:t>
            </a:r>
            <a:r>
              <a:rPr lang="en-US" altLang="ko-KR" sz="2000" dirty="0"/>
              <a:t>, </a:t>
            </a:r>
            <a:r>
              <a:rPr lang="ko-KR" altLang="en-US" sz="2000" dirty="0"/>
              <a:t>중기</a:t>
            </a:r>
            <a:r>
              <a:rPr lang="en-US" altLang="ko-KR" sz="2000" dirty="0"/>
              <a:t>, </a:t>
            </a:r>
            <a:r>
              <a:rPr lang="ko-KR" altLang="en-US" sz="2000" dirty="0"/>
              <a:t>장기 </a:t>
            </a:r>
          </a:p>
          <a:p>
            <a:r>
              <a:rPr lang="ko-KR" altLang="en-US" sz="2000" dirty="0"/>
              <a:t>이동평균선을 모두 사용하여 상승과 하락 추세 예측 필요</a:t>
            </a:r>
            <a:endParaRPr lang="en-US" altLang="ko-KR" sz="2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C919A5-F2C0-497D-B01F-AFC93CE01D36}"/>
              </a:ext>
            </a:extLst>
          </p:cNvPr>
          <p:cNvSpPr txBox="1"/>
          <p:nvPr/>
        </p:nvSpPr>
        <p:spPr>
          <a:xfrm>
            <a:off x="9906001" y="8174644"/>
            <a:ext cx="8831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모델링 결과 주가에 영향을 미치는 요인은 산업군에 따라 다르게 나타남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-&gt; </a:t>
            </a:r>
            <a:r>
              <a:rPr lang="ko-KR" altLang="en-US" sz="2000" dirty="0"/>
              <a:t>산업별로 주가에 영향을 미치지만 놓치고 있는 고유 변수 파악 필요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F2594B7-4DC9-4D07-A5DD-BF329B20591A}"/>
              </a:ext>
            </a:extLst>
          </p:cNvPr>
          <p:cNvSpPr/>
          <p:nvPr/>
        </p:nvSpPr>
        <p:spPr>
          <a:xfrm>
            <a:off x="658761" y="2883128"/>
            <a:ext cx="16556788" cy="7366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8092A-4B85-46BE-918E-1F9169F7A5EB}"/>
              </a:ext>
            </a:extLst>
          </p:cNvPr>
          <p:cNvSpPr txBox="1"/>
          <p:nvPr/>
        </p:nvSpPr>
        <p:spPr>
          <a:xfrm>
            <a:off x="641477" y="3324880"/>
            <a:ext cx="128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8F3AE-9692-4FCF-B370-8E38E8FB13A6}"/>
              </a:ext>
            </a:extLst>
          </p:cNvPr>
          <p:cNvSpPr txBox="1"/>
          <p:nvPr/>
        </p:nvSpPr>
        <p:spPr>
          <a:xfrm>
            <a:off x="2075561" y="3035340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코로나의 영향이 큰 종목에 대해서는 코로나 이후의 데이터로 분석하는 것이 바람직하다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2800" spc="-150" dirty="0">
              <a:solidFill>
                <a:srgbClr val="0E7C2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8FE45C4-6929-4514-B123-09887E45F72F}"/>
              </a:ext>
            </a:extLst>
          </p:cNvPr>
          <p:cNvSpPr/>
          <p:nvPr/>
        </p:nvSpPr>
        <p:spPr>
          <a:xfrm rot="16200000">
            <a:off x="880572" y="2617370"/>
            <a:ext cx="736625" cy="1289871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90182-39AD-4A60-9935-FCE32994FB56}"/>
              </a:ext>
            </a:extLst>
          </p:cNvPr>
          <p:cNvSpPr txBox="1"/>
          <p:nvPr/>
        </p:nvSpPr>
        <p:spPr>
          <a:xfrm>
            <a:off x="762000" y="3025160"/>
            <a:ext cx="99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가설</a:t>
            </a:r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78148-0EB5-400A-BF6A-1CBDF52CE978}"/>
              </a:ext>
            </a:extLst>
          </p:cNvPr>
          <p:cNvSpPr txBox="1"/>
          <p:nvPr/>
        </p:nvSpPr>
        <p:spPr>
          <a:xfrm>
            <a:off x="569535" y="3925029"/>
            <a:ext cx="1707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예상했던 대로 대다수의 종목에서 코로나 이후의 데이터만 분석에 활용하는 것이 실제 종가를 더 잘 예측하는 것으로 나타났다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7DA91E-73D6-4D21-80F0-07F505D9D31F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결론</a:t>
            </a: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D1A8936A-3D0A-4705-A3F2-3C92919D5B6D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E4EA6FAC-5CBE-49CF-AC81-1F68BC93D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50D3F3D-B6E4-43F9-9DCC-10DD747F8992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37" name="육각형 36">
              <a:extLst>
                <a:ext uri="{FF2B5EF4-FFF2-40B4-BE49-F238E27FC236}">
                  <a16:creationId xmlns:a16="http://schemas.microsoft.com/office/drawing/2014/main" id="{4E0D2ECC-2F2C-4412-B927-3A478D3D7D48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2BCA1659-EEEF-4079-9835-63437D9ED4BD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DFCFF3-0840-4BE9-8973-E01DFA8BFB3A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217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평가 및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Q&amp;A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329FDA-02A9-4AE2-94D3-5280315F8C2D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04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9E9CD46-E70B-44FA-8307-37104BB0FEF0}"/>
              </a:ext>
            </a:extLst>
          </p:cNvPr>
          <p:cNvSpPr txBox="1"/>
          <p:nvPr/>
        </p:nvSpPr>
        <p:spPr>
          <a:xfrm>
            <a:off x="7239000" y="941790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삼성바이오로직스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073" y="8253507"/>
            <a:ext cx="8110476" cy="11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428750" y="4533900"/>
            <a:ext cx="14636528" cy="3313505"/>
            <a:chOff x="81430" y="2588531"/>
            <a:chExt cx="17962884" cy="437760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0" y="2588531"/>
              <a:ext cx="9138770" cy="4377604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0363" y="2917577"/>
              <a:ext cx="9103951" cy="3719513"/>
            </a:xfrm>
            <a:prstGeom prst="rect">
              <a:avLst/>
            </a:prstGeom>
          </p:spPr>
        </p:pic>
      </p:grp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56" y="8302681"/>
            <a:ext cx="7585667" cy="108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1AF625-EBE2-46EC-BA07-AD9BBF17FA79}"/>
              </a:ext>
            </a:extLst>
          </p:cNvPr>
          <p:cNvSpPr/>
          <p:nvPr/>
        </p:nvSpPr>
        <p:spPr>
          <a:xfrm>
            <a:off x="3240040" y="8191500"/>
            <a:ext cx="1560560" cy="1267633"/>
          </a:xfrm>
          <a:prstGeom prst="rect">
            <a:avLst/>
          </a:prstGeom>
          <a:noFill/>
          <a:ln w="1016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1AF625-EBE2-46EC-BA07-AD9BBF17FA79}"/>
              </a:ext>
            </a:extLst>
          </p:cNvPr>
          <p:cNvSpPr/>
          <p:nvPr/>
        </p:nvSpPr>
        <p:spPr>
          <a:xfrm>
            <a:off x="15835541" y="8139899"/>
            <a:ext cx="1340477" cy="1238078"/>
          </a:xfrm>
          <a:prstGeom prst="rect">
            <a:avLst/>
          </a:prstGeom>
          <a:noFill/>
          <a:ln w="101600">
            <a:solidFill>
              <a:srgbClr val="0E7C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04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B587A05-AC35-4ED6-A04C-D964615242A7}"/>
              </a:ext>
            </a:extLst>
          </p:cNvPr>
          <p:cNvSpPr/>
          <p:nvPr/>
        </p:nvSpPr>
        <p:spPr>
          <a:xfrm>
            <a:off x="705976" y="1837082"/>
            <a:ext cx="16556788" cy="7366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8EFB7-376C-4761-B1A1-41B797670B1C}"/>
              </a:ext>
            </a:extLst>
          </p:cNvPr>
          <p:cNvSpPr txBox="1"/>
          <p:nvPr/>
        </p:nvSpPr>
        <p:spPr>
          <a:xfrm>
            <a:off x="2590800" y="1752157"/>
            <a:ext cx="128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36496-3ED2-4F65-8345-19010BC4C5DA}"/>
              </a:ext>
            </a:extLst>
          </p:cNvPr>
          <p:cNvSpPr txBox="1"/>
          <p:nvPr/>
        </p:nvSpPr>
        <p:spPr>
          <a:xfrm>
            <a:off x="2190930" y="2040885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주가는 과거데이터에 영향을 받는다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8BF9F9BB-654C-494D-AEB2-A311F4E8EE02}"/>
              </a:ext>
            </a:extLst>
          </p:cNvPr>
          <p:cNvSpPr/>
          <p:nvPr/>
        </p:nvSpPr>
        <p:spPr>
          <a:xfrm rot="16200000">
            <a:off x="1017235" y="1572263"/>
            <a:ext cx="736625" cy="1289871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57B51-ABC6-4807-A9A6-1FFED62252CB}"/>
              </a:ext>
            </a:extLst>
          </p:cNvPr>
          <p:cNvSpPr txBox="1"/>
          <p:nvPr/>
        </p:nvSpPr>
        <p:spPr>
          <a:xfrm>
            <a:off x="908870" y="2050487"/>
            <a:ext cx="99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가설</a:t>
            </a:r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E6390A-8B98-4592-A372-453E0402DD63}"/>
              </a:ext>
            </a:extLst>
          </p:cNvPr>
          <p:cNvSpPr txBox="1"/>
          <p:nvPr/>
        </p:nvSpPr>
        <p:spPr>
          <a:xfrm>
            <a:off x="1938435" y="2716096"/>
            <a:ext cx="16617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 종가 예측 모델 성능 평가 결과 가장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MSE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값이 작았던 모델의 핵심변수는 모두 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MA10(10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일이동평균선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변수들 중 과거 주가의 영향이 가장 큰 것으로 나타남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7D96A-8393-4D3E-AC4F-441032A7E710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결론</a:t>
            </a: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9A0A2644-F50E-40AA-8AAD-A8215ACE73F6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1B7B5590-6AEF-4939-B8D2-4DC6FA8E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89D9FBD-75FA-42D0-B54D-2468CBA85428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37" name="육각형 36">
              <a:extLst>
                <a:ext uri="{FF2B5EF4-FFF2-40B4-BE49-F238E27FC236}">
                  <a16:creationId xmlns:a16="http://schemas.microsoft.com/office/drawing/2014/main" id="{87BFBD43-69A5-4933-BB3E-150339FF22AE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C19194-DF8D-4D0E-8DD3-4DF7AB1452DA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BC31B6-7BD0-4BB1-9425-2DEF3FD3F92C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217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평가 및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Q&amp;A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DCF1D3-CDCF-48C4-AE96-19747C003DC5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04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FF79FC-20BB-874E-BBF1-FD85BEC2CDC6}"/>
              </a:ext>
            </a:extLst>
          </p:cNvPr>
          <p:cNvGrpSpPr/>
          <p:nvPr/>
        </p:nvGrpSpPr>
        <p:grpSpPr>
          <a:xfrm>
            <a:off x="495095" y="3975207"/>
            <a:ext cx="18026725" cy="5248539"/>
            <a:chOff x="114871" y="3670203"/>
            <a:chExt cx="19351117" cy="56341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73F26D4-515A-4780-B5FA-17956D05B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71" y="3789202"/>
              <a:ext cx="5912999" cy="468701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E37311-C04A-405C-A8D5-B75EEAD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632" y="3670203"/>
              <a:ext cx="5845475" cy="49784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740CEF-2144-4D26-B243-5ABE97B3B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4631" y="3670204"/>
              <a:ext cx="5845475" cy="477971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E9CD46-E70B-44FA-8307-37104BB0FEF0}"/>
                </a:ext>
              </a:extLst>
            </p:cNvPr>
            <p:cNvSpPr txBox="1"/>
            <p:nvPr/>
          </p:nvSpPr>
          <p:spPr>
            <a:xfrm>
              <a:off x="1025172" y="8511412"/>
              <a:ext cx="18440816" cy="792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  &lt;</a:t>
              </a:r>
              <a:r>
                <a: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현대제철 </a:t>
              </a:r>
              <a:r>
                <a:rPr lang="en-US" altLang="ko-KR" sz="2400" b="1" dirty="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NGBoosting</a:t>
              </a:r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            </a:t>
              </a:r>
              <a:r>
                <a: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 </a:t>
              </a:r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</a:t>
              </a:r>
              <a:r>
                <a: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&lt;</a:t>
              </a:r>
              <a:r>
                <a: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삼성전자 </a:t>
              </a:r>
              <a:r>
                <a:rPr lang="en-US" altLang="ko-KR" sz="2400" b="1" dirty="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RandomForest</a:t>
              </a:r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&gt;          </a:t>
              </a:r>
              <a:r>
                <a: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            </a:t>
              </a:r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sz="2400" b="1" dirty="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삼성바이오로직스</a:t>
              </a:r>
              <a:r>
                <a: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400" b="1" dirty="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XGBoosting</a:t>
              </a:r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617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1">
            <a:extLst>
              <a:ext uri="{FF2B5EF4-FFF2-40B4-BE49-F238E27FC236}">
                <a16:creationId xmlns:a16="http://schemas.microsoft.com/office/drawing/2014/main" id="{0A6B6FB7-570B-4766-924F-1B71795D0FBE}"/>
              </a:ext>
            </a:extLst>
          </p:cNvPr>
          <p:cNvGrpSpPr/>
          <p:nvPr/>
        </p:nvGrpSpPr>
        <p:grpSpPr>
          <a:xfrm>
            <a:off x="17271753" y="9410700"/>
            <a:ext cx="438095" cy="438095"/>
            <a:chOff x="16354022" y="6926970"/>
            <a:chExt cx="438095" cy="438095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B5E155E7-C9C9-49F2-A2E6-11E16E249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grpSp>
        <p:nvGrpSpPr>
          <p:cNvPr id="63" name="그룹 1002">
            <a:extLst>
              <a:ext uri="{FF2B5EF4-FFF2-40B4-BE49-F238E27FC236}">
                <a16:creationId xmlns:a16="http://schemas.microsoft.com/office/drawing/2014/main" id="{A45B0233-762C-4E74-8716-3D92CB1D4083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64" name="Object 9">
              <a:extLst>
                <a:ext uri="{FF2B5EF4-FFF2-40B4-BE49-F238E27FC236}">
                  <a16:creationId xmlns:a16="http://schemas.microsoft.com/office/drawing/2014/main" id="{F47EA4C1-097E-45F3-A700-3D2FDF2FD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F37EF70-60F8-44E5-8FC6-A3E2109A49C6}"/>
              </a:ext>
            </a:extLst>
          </p:cNvPr>
          <p:cNvSpPr txBox="1"/>
          <p:nvPr/>
        </p:nvSpPr>
        <p:spPr>
          <a:xfrm>
            <a:off x="2234200" y="272552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 2020년 </a:t>
            </a:r>
            <a:r>
              <a:rPr lang="en-US" altLang="ko-KR" dirty="0"/>
              <a:t>COVID-</a:t>
            </a:r>
            <a:r>
              <a:rPr lang="ko-KR" altLang="en-US" dirty="0"/>
              <a:t>19의 확산으로 대규모 양적 완화 시행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8E42CA-4903-441D-91F2-F35FB8BC107F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주제 선정 배경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E33927-AF72-4F8C-B618-EE9BBF7876BC}"/>
              </a:ext>
            </a:extLst>
          </p:cNvPr>
          <p:cNvGrpSpPr/>
          <p:nvPr/>
        </p:nvGrpSpPr>
        <p:grpSpPr>
          <a:xfrm>
            <a:off x="1700362" y="2725522"/>
            <a:ext cx="345315" cy="5591809"/>
            <a:chOff x="1700362" y="2552700"/>
            <a:chExt cx="345315" cy="5591809"/>
          </a:xfrm>
        </p:grpSpPr>
        <p:sp>
          <p:nvSpPr>
            <p:cNvPr id="71" name="Google Shape;113;p14">
              <a:extLst>
                <a:ext uri="{FF2B5EF4-FFF2-40B4-BE49-F238E27FC236}">
                  <a16:creationId xmlns:a16="http://schemas.microsoft.com/office/drawing/2014/main" id="{3700DB03-E15A-4AF8-A741-8623504A3A43}"/>
                </a:ext>
              </a:extLst>
            </p:cNvPr>
            <p:cNvSpPr/>
            <p:nvPr/>
          </p:nvSpPr>
          <p:spPr>
            <a:xfrm rot="5400000">
              <a:off x="-912340" y="5200416"/>
              <a:ext cx="5581332" cy="285900"/>
            </a:xfrm>
            <a:prstGeom prst="roundRect">
              <a:avLst>
                <a:gd name="adj" fmla="val 50000"/>
              </a:avLst>
            </a:prstGeom>
            <a:solidFill>
              <a:srgbClr val="0E7C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5F4020-069F-466A-9874-68253DD891F8}"/>
                </a:ext>
              </a:extLst>
            </p:cNvPr>
            <p:cNvSpPr/>
            <p:nvPr/>
          </p:nvSpPr>
          <p:spPr>
            <a:xfrm>
              <a:off x="1700362" y="2552700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6D2552-433E-4C4E-8382-6E9A8CEE280B}"/>
                </a:ext>
              </a:extLst>
            </p:cNvPr>
            <p:cNvSpPr/>
            <p:nvPr/>
          </p:nvSpPr>
          <p:spPr>
            <a:xfrm>
              <a:off x="1704047" y="3865245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112D419-1DFE-4734-A0CD-F1521C402995}"/>
                </a:ext>
              </a:extLst>
            </p:cNvPr>
            <p:cNvSpPr/>
            <p:nvPr/>
          </p:nvSpPr>
          <p:spPr>
            <a:xfrm>
              <a:off x="1704047" y="6490335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C7CA431-2808-4A70-B0E4-4C2ED0F41384}"/>
                </a:ext>
              </a:extLst>
            </p:cNvPr>
            <p:cNvSpPr/>
            <p:nvPr/>
          </p:nvSpPr>
          <p:spPr>
            <a:xfrm>
              <a:off x="1704047" y="7802879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828D24B-90C9-4C41-819A-011D173648E5}"/>
                </a:ext>
              </a:extLst>
            </p:cNvPr>
            <p:cNvSpPr/>
            <p:nvPr/>
          </p:nvSpPr>
          <p:spPr>
            <a:xfrm>
              <a:off x="1704047" y="5177790"/>
              <a:ext cx="341630" cy="3416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C1C69FC-FA18-451A-A1B4-B39466A1CC76}"/>
              </a:ext>
            </a:extLst>
          </p:cNvPr>
          <p:cNvSpPr txBox="1"/>
          <p:nvPr/>
        </p:nvSpPr>
        <p:spPr>
          <a:xfrm>
            <a:off x="2253250" y="406333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주식시장 </a:t>
            </a:r>
            <a:r>
              <a:rPr lang="ko-KR" altLang="en-US" dirty="0" err="1"/>
              <a:t>V자</a:t>
            </a:r>
            <a:r>
              <a:rPr lang="ko-KR" altLang="en-US" dirty="0"/>
              <a:t> 반등 후 상승, 주식 </a:t>
            </a:r>
            <a:r>
              <a:rPr lang="ko-KR" altLang="en-US" dirty="0" err="1"/>
              <a:t>입문자</a:t>
            </a:r>
            <a:r>
              <a:rPr lang="ko-KR" altLang="en-US" dirty="0"/>
              <a:t> 대거 유입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6C1B15-28D9-49F4-9250-63BA71B25B05}"/>
              </a:ext>
            </a:extLst>
          </p:cNvPr>
          <p:cNvSpPr txBox="1"/>
          <p:nvPr/>
        </p:nvSpPr>
        <p:spPr>
          <a:xfrm>
            <a:off x="2253250" y="53424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 err="1"/>
              <a:t>Fed의</a:t>
            </a:r>
            <a:r>
              <a:rPr lang="ko-KR" altLang="en-US" dirty="0"/>
              <a:t> </a:t>
            </a:r>
            <a:r>
              <a:rPr lang="ko-KR" altLang="en-US" dirty="0" err="1"/>
              <a:t>테이퍼링</a:t>
            </a:r>
            <a:r>
              <a:rPr lang="ko-KR" altLang="en-US" dirty="0"/>
              <a:t>, 수차례 금리인상 예고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B17BA0-FC1F-48DA-831A-CD5CBDF1E1E3}"/>
              </a:ext>
            </a:extLst>
          </p:cNvPr>
          <p:cNvSpPr txBox="1"/>
          <p:nvPr/>
        </p:nvSpPr>
        <p:spPr>
          <a:xfrm>
            <a:off x="2234200" y="66631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과도기적 단계에서 개인투자자의 시장 대응 어려움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8C5523-A570-4EF1-9BA3-7A52B595D537}"/>
              </a:ext>
            </a:extLst>
          </p:cNvPr>
          <p:cNvSpPr txBox="1"/>
          <p:nvPr/>
        </p:nvSpPr>
        <p:spPr>
          <a:xfrm>
            <a:off x="2253250" y="7958435"/>
            <a:ext cx="1466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개인 투자자에게 각종 경제지표에 기반한 5일치 주식 종가예측 정보를 제공함으로써 개인투자자의 시장 대응력 강화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705DB53-5860-42A5-B380-838996A26760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95" name="육각형 94">
              <a:extLst>
                <a:ext uri="{FF2B5EF4-FFF2-40B4-BE49-F238E27FC236}">
                  <a16:creationId xmlns:a16="http://schemas.microsoft.com/office/drawing/2014/main" id="{178BB020-958C-4FDF-81FB-FA4F7E901978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05307DA4-C9E4-43B8-9F36-718840BA7597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5278769-3787-4921-B045-3989AE50E822}"/>
                </a:ext>
              </a:extLst>
            </p:cNvPr>
            <p:cNvSpPr txBox="1"/>
            <p:nvPr/>
          </p:nvSpPr>
          <p:spPr>
            <a:xfrm>
              <a:off x="7242451" y="5112655"/>
              <a:ext cx="3803093" cy="201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개요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EBED63B-4E6F-4E4F-A29D-40A75BBB6FAF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01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953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B79D7A8-D8E2-4692-B823-E69EFD3641F6}"/>
              </a:ext>
            </a:extLst>
          </p:cNvPr>
          <p:cNvSpPr/>
          <p:nvPr/>
        </p:nvSpPr>
        <p:spPr>
          <a:xfrm>
            <a:off x="663677" y="2324100"/>
            <a:ext cx="16556788" cy="7366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9D5A2A-E1E1-4367-B98E-AC8E0EFC8731}"/>
              </a:ext>
            </a:extLst>
          </p:cNvPr>
          <p:cNvSpPr txBox="1"/>
          <p:nvPr/>
        </p:nvSpPr>
        <p:spPr>
          <a:xfrm>
            <a:off x="646393" y="2765852"/>
            <a:ext cx="128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Mecab</a:t>
            </a:r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1EB034-E229-4C0C-8406-118229B3D58C}"/>
              </a:ext>
            </a:extLst>
          </p:cNvPr>
          <p:cNvSpPr txBox="1"/>
          <p:nvPr/>
        </p:nvSpPr>
        <p:spPr>
          <a:xfrm>
            <a:off x="2080477" y="2476312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감성데이터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비정형데이터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예측 성능에 유의미한 영향을 미칠 것이다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4867F9AD-B99F-4C90-9B28-31E2D0031BD1}"/>
              </a:ext>
            </a:extLst>
          </p:cNvPr>
          <p:cNvSpPr/>
          <p:nvPr/>
        </p:nvSpPr>
        <p:spPr>
          <a:xfrm rot="16200000">
            <a:off x="885488" y="2058342"/>
            <a:ext cx="736625" cy="1289871"/>
          </a:xfrm>
          <a:prstGeom prst="round2Same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BE5C1-E735-4438-94C3-D5649C70C739}"/>
              </a:ext>
            </a:extLst>
          </p:cNvPr>
          <p:cNvSpPr txBox="1"/>
          <p:nvPr/>
        </p:nvSpPr>
        <p:spPr>
          <a:xfrm>
            <a:off x="766916" y="2466132"/>
            <a:ext cx="99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가설</a:t>
            </a:r>
            <a:r>
              <a:rPr lang="en-US" altLang="ko-KR" sz="28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2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0CFF6A-16E6-4FD3-882F-6375C32386DA}"/>
              </a:ext>
            </a:extLst>
          </p:cNvPr>
          <p:cNvSpPr txBox="1"/>
          <p:nvPr/>
        </p:nvSpPr>
        <p:spPr>
          <a:xfrm>
            <a:off x="586742" y="3415734"/>
            <a:ext cx="1491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감성데이터를 포함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일부 포함</a:t>
            </a:r>
            <a:r>
              <a:rPr lang="en-US" altLang="ko-KR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800" spc="-150" dirty="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포함하지 않은 다양한 비교군을 설정하여 예측 성능 비교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7D96A-8393-4D3E-AC4F-441032A7E710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결론</a:t>
            </a: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9A0A2644-F50E-40AA-8AAD-A8215ACE73F6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1B7B5590-6AEF-4939-B8D2-4DC6FA8E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89D9FBD-75FA-42D0-B54D-2468CBA85428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37" name="육각형 36">
              <a:extLst>
                <a:ext uri="{FF2B5EF4-FFF2-40B4-BE49-F238E27FC236}">
                  <a16:creationId xmlns:a16="http://schemas.microsoft.com/office/drawing/2014/main" id="{87BFBD43-69A5-4933-BB3E-150339FF22AE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C19194-DF8D-4D0E-8DD3-4DF7AB1452DA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BC31B6-7BD0-4BB1-9425-2DEF3FD3F92C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217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평가 및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Q&amp;A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DCF1D3-CDCF-48C4-AE96-19747C003DC5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04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AC25EA-5FD4-4302-AD0E-86E256D079AF}"/>
              </a:ext>
            </a:extLst>
          </p:cNvPr>
          <p:cNvSpPr txBox="1"/>
          <p:nvPr/>
        </p:nvSpPr>
        <p:spPr>
          <a:xfrm>
            <a:off x="8057854" y="4732167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300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삼성전자</a:t>
            </a:r>
            <a:endParaRPr lang="ko-KR" altLang="en-US" sz="3200" spc="300" dirty="0">
              <a:solidFill>
                <a:srgbClr val="595959"/>
              </a:solidFill>
              <a:highlight>
                <a:srgbClr val="0E7C25"/>
              </a:highligh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214311F1-2C06-44FA-8CD3-284107DF3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25" y="5738782"/>
            <a:ext cx="11201065" cy="1604357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62BC8F4-33C2-4757-8E55-D6C0F0E4E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25" y="7590658"/>
            <a:ext cx="11353800" cy="18629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999B34-098B-4341-90C1-AC0D35DB0C8D}"/>
              </a:ext>
            </a:extLst>
          </p:cNvPr>
          <p:cNvSpPr txBox="1"/>
          <p:nvPr/>
        </p:nvSpPr>
        <p:spPr>
          <a:xfrm>
            <a:off x="143013" y="6500199"/>
            <a:ext cx="4329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0E7C25"/>
                </a:highlight>
              </a:rPr>
              <a:t>2</a:t>
            </a:r>
            <a:r>
              <a:rPr lang="ko-KR" altLang="en-US" dirty="0">
                <a:solidFill>
                  <a:schemeClr val="bg1"/>
                </a:solidFill>
                <a:highlight>
                  <a:srgbClr val="0E7C25"/>
                </a:highlight>
              </a:rPr>
              <a:t>년 감성분석 적용</a:t>
            </a:r>
            <a:r>
              <a:rPr lang="en-US" altLang="ko-KR" dirty="0">
                <a:solidFill>
                  <a:schemeClr val="bg1"/>
                </a:solidFill>
                <a:highlight>
                  <a:srgbClr val="0E7C25"/>
                </a:highlight>
              </a:rPr>
              <a:t>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58894F-537D-4CB7-920D-AEEB8DC5A16B}"/>
              </a:ext>
            </a:extLst>
          </p:cNvPr>
          <p:cNvSpPr txBox="1"/>
          <p:nvPr/>
        </p:nvSpPr>
        <p:spPr>
          <a:xfrm>
            <a:off x="143013" y="8481378"/>
            <a:ext cx="4329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spc="-150">
                <a:solidFill>
                  <a:srgbClr val="0E7C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0E7C25"/>
                </a:highlight>
              </a:rPr>
              <a:t>2</a:t>
            </a:r>
            <a:r>
              <a:rPr lang="ko-KR" altLang="en-US" dirty="0">
                <a:solidFill>
                  <a:schemeClr val="bg1"/>
                </a:solidFill>
                <a:highlight>
                  <a:srgbClr val="0E7C25"/>
                </a:highlight>
              </a:rPr>
              <a:t>년 감성분석 적용</a:t>
            </a:r>
            <a:r>
              <a:rPr lang="en-US" altLang="ko-KR" dirty="0">
                <a:solidFill>
                  <a:schemeClr val="bg1"/>
                </a:solidFill>
                <a:highlight>
                  <a:srgbClr val="0E7C25"/>
                </a:highlight>
              </a:rPr>
              <a:t>X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19F58B-18F4-4527-AABA-F95BA144699B}"/>
              </a:ext>
            </a:extLst>
          </p:cNvPr>
          <p:cNvSpPr/>
          <p:nvPr/>
        </p:nvSpPr>
        <p:spPr>
          <a:xfrm>
            <a:off x="6207469" y="5591832"/>
            <a:ext cx="2209800" cy="3929916"/>
          </a:xfrm>
          <a:prstGeom prst="rect">
            <a:avLst/>
          </a:prstGeom>
          <a:noFill/>
          <a:ln w="38100">
            <a:solidFill>
              <a:srgbClr val="0E7C2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D62A668-2338-4D5A-919F-6710B94AC952}"/>
                  </a:ext>
                </a:extLst>
              </p14:cNvPr>
              <p14:cNvContentPartPr/>
              <p14:nvPr/>
            </p14:nvContentPartPr>
            <p14:xfrm>
              <a:off x="7198614" y="7065694"/>
              <a:ext cx="953280" cy="586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D62A668-2338-4D5A-919F-6710B94AC9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4614" y="6957694"/>
                <a:ext cx="10609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3C754F9-D50E-41F1-9688-2F7A4D82FF3A}"/>
                  </a:ext>
                </a:extLst>
              </p14:cNvPr>
              <p14:cNvContentPartPr/>
              <p14:nvPr/>
            </p14:nvContentPartPr>
            <p14:xfrm>
              <a:off x="7308774" y="9104014"/>
              <a:ext cx="1054080" cy="154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3C754F9-D50E-41F1-9688-2F7A4D82F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4774" y="8996014"/>
                <a:ext cx="116172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624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287CA34-78FF-449A-80F7-7CC59CE59963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결론</a:t>
            </a:r>
          </a:p>
        </p:txBody>
      </p:sp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22B4C187-E53A-4F9F-B565-47DA2D4D20AB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E629303A-F7B6-4356-9A86-4E45E147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D0C9F1-8B47-4F23-BB1F-BB4F32C5A50F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25" name="육각형 24">
              <a:extLst>
                <a:ext uri="{FF2B5EF4-FFF2-40B4-BE49-F238E27FC236}">
                  <a16:creationId xmlns:a16="http://schemas.microsoft.com/office/drawing/2014/main" id="{7736C53C-D050-4AF1-9EFF-1C5AA896A6B1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0261B6CD-82E3-4396-AE54-962C8CECD748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63EEE9-9F37-4F06-8E0A-E4C88B221829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217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평가 및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Q&amp;A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719098-8EA2-471D-B467-BA0F82F22DA2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04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1E7EC0-58C4-7544-A8FE-77057233A557}"/>
              </a:ext>
            </a:extLst>
          </p:cNvPr>
          <p:cNvGrpSpPr/>
          <p:nvPr/>
        </p:nvGrpSpPr>
        <p:grpSpPr>
          <a:xfrm>
            <a:off x="1405241" y="2552700"/>
            <a:ext cx="15477518" cy="6506418"/>
            <a:chOff x="1591282" y="2552700"/>
            <a:chExt cx="15477518" cy="6506418"/>
          </a:xfrm>
        </p:grpSpPr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CE71BD49-E8DA-4545-825F-32C453A82FE9}"/>
                </a:ext>
              </a:extLst>
            </p:cNvPr>
            <p:cNvSpPr/>
            <p:nvPr/>
          </p:nvSpPr>
          <p:spPr>
            <a:xfrm>
              <a:off x="3185344" y="5143500"/>
              <a:ext cx="762000" cy="81915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92735B25-78F4-40C5-9BBD-7DC64DBE14F7}"/>
                </a:ext>
              </a:extLst>
            </p:cNvPr>
            <p:cNvSpPr/>
            <p:nvPr/>
          </p:nvSpPr>
          <p:spPr>
            <a:xfrm>
              <a:off x="14340656" y="5143500"/>
              <a:ext cx="762000" cy="2905968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화살표: 아래쪽 30">
              <a:extLst>
                <a:ext uri="{FF2B5EF4-FFF2-40B4-BE49-F238E27FC236}">
                  <a16:creationId xmlns:a16="http://schemas.microsoft.com/office/drawing/2014/main" id="{24DFAACB-8FDF-4707-9873-193C63A4BB48}"/>
                </a:ext>
              </a:extLst>
            </p:cNvPr>
            <p:cNvSpPr/>
            <p:nvPr/>
          </p:nvSpPr>
          <p:spPr>
            <a:xfrm>
              <a:off x="8686800" y="5143500"/>
              <a:ext cx="762000" cy="140970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3EC0F60-EE63-425A-A99F-7037AB7EFCBE}"/>
                </a:ext>
              </a:extLst>
            </p:cNvPr>
            <p:cNvGrpSpPr/>
            <p:nvPr/>
          </p:nvGrpSpPr>
          <p:grpSpPr>
            <a:xfrm>
              <a:off x="1615716" y="2705100"/>
              <a:ext cx="15056568" cy="2247900"/>
              <a:chOff x="1966144" y="3429000"/>
              <a:chExt cx="15056568" cy="224790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5492EF66-C03E-49B8-9A05-A2CB6E43A6A4}"/>
                  </a:ext>
                </a:extLst>
              </p:cNvPr>
              <p:cNvSpPr/>
              <p:nvPr/>
            </p:nvSpPr>
            <p:spPr>
              <a:xfrm>
                <a:off x="1966144" y="3429000"/>
                <a:ext cx="3901256" cy="22479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3130A05F-3FEC-4D62-AA68-FFFF2C2B2E02}"/>
                  </a:ext>
                </a:extLst>
              </p:cNvPr>
              <p:cNvSpPr/>
              <p:nvPr/>
            </p:nvSpPr>
            <p:spPr>
              <a:xfrm>
                <a:off x="7543800" y="3429000"/>
                <a:ext cx="3901256" cy="22479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3F249DD-C6EE-4948-BC3C-9446227A3C47}"/>
                  </a:ext>
                </a:extLst>
              </p:cNvPr>
              <p:cNvSpPr/>
              <p:nvPr/>
            </p:nvSpPr>
            <p:spPr>
              <a:xfrm>
                <a:off x="13121456" y="3429000"/>
                <a:ext cx="3901256" cy="22479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8983A1E-F3BD-452C-9040-BBBA891ED117}"/>
                </a:ext>
              </a:extLst>
            </p:cNvPr>
            <p:cNvSpPr/>
            <p:nvPr/>
          </p:nvSpPr>
          <p:spPr>
            <a:xfrm>
              <a:off x="1615716" y="5600700"/>
              <a:ext cx="15437568" cy="5334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47D2CA4-85FB-4907-9F01-7F4F3B92F364}"/>
                </a:ext>
              </a:extLst>
            </p:cNvPr>
            <p:cNvSpPr/>
            <p:nvPr/>
          </p:nvSpPr>
          <p:spPr>
            <a:xfrm>
              <a:off x="6781800" y="6583114"/>
              <a:ext cx="4708884" cy="84638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2AF84AC-D99A-4EC6-871F-ED2FA227AD38}"/>
                </a:ext>
              </a:extLst>
            </p:cNvPr>
            <p:cNvSpPr/>
            <p:nvPr/>
          </p:nvSpPr>
          <p:spPr>
            <a:xfrm>
              <a:off x="12344400" y="6583114"/>
              <a:ext cx="4708884" cy="84638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5561AC7E-A1E5-4C44-8BFC-21F2C11C72CC}"/>
                </a:ext>
              </a:extLst>
            </p:cNvPr>
            <p:cNvSpPr/>
            <p:nvPr/>
          </p:nvSpPr>
          <p:spPr>
            <a:xfrm>
              <a:off x="12359916" y="8220918"/>
              <a:ext cx="4708884" cy="83820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E8729B-493B-4FCD-9C10-6880BE5F3948}"/>
                </a:ext>
              </a:extLst>
            </p:cNvPr>
            <p:cNvSpPr txBox="1"/>
            <p:nvPr/>
          </p:nvSpPr>
          <p:spPr>
            <a:xfrm>
              <a:off x="13182600" y="8115300"/>
              <a:ext cx="3124200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팬데믹 관련 종가 예측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2A4FB4-6741-4D9F-A77A-2AD730493317}"/>
                </a:ext>
              </a:extLst>
            </p:cNvPr>
            <p:cNvSpPr txBox="1"/>
            <p:nvPr/>
          </p:nvSpPr>
          <p:spPr>
            <a:xfrm>
              <a:off x="13030200" y="6480008"/>
              <a:ext cx="3642084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다양한 예측 방법 시도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0209B8-000E-44C9-8880-1F57DD3FFF66}"/>
                </a:ext>
              </a:extLst>
            </p:cNvPr>
            <p:cNvSpPr txBox="1"/>
            <p:nvPr/>
          </p:nvSpPr>
          <p:spPr>
            <a:xfrm>
              <a:off x="7391400" y="6438900"/>
              <a:ext cx="3838026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b="1" spc="-15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모델별</a:t>
              </a:r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MSE, graph </a:t>
              </a:r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비교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9D1AB1-2355-40F8-9835-E0358F2699B5}"/>
                </a:ext>
              </a:extLst>
            </p:cNvPr>
            <p:cNvSpPr txBox="1"/>
            <p:nvPr/>
          </p:nvSpPr>
          <p:spPr>
            <a:xfrm>
              <a:off x="1602746" y="2587666"/>
              <a:ext cx="4036054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800" b="1" spc="300" dirty="0">
                  <a:solidFill>
                    <a:srgbClr val="669900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  <a:cs typeface="KoPubWorld돋움체 Bold" panose="00000800000000000000" pitchFamily="2" charset="-127"/>
                </a:rPr>
                <a:t>감성 데이터</a:t>
              </a:r>
              <a:endParaRPr lang="en-US" altLang="ko-KR" sz="2800" b="1" spc="300" dirty="0">
                <a:solidFill>
                  <a:srgbClr val="669900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572C63-6B84-49E3-9110-493AAE0B277F}"/>
                </a:ext>
              </a:extLst>
            </p:cNvPr>
            <p:cNvSpPr txBox="1"/>
            <p:nvPr/>
          </p:nvSpPr>
          <p:spPr>
            <a:xfrm>
              <a:off x="7193372" y="2592342"/>
              <a:ext cx="4036054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800" b="1" spc="300" dirty="0">
                  <a:solidFill>
                    <a:srgbClr val="669900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  <a:cs typeface="KoPubWorld돋움체 Bold" panose="00000800000000000000" pitchFamily="2" charset="-127"/>
                </a:rPr>
                <a:t>과거 데이터</a:t>
              </a:r>
              <a:endParaRPr lang="en-US" altLang="ko-KR" sz="2800" b="1" spc="300" dirty="0">
                <a:solidFill>
                  <a:srgbClr val="669900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4234AF5-78DB-41BD-8191-D1C7151E7AAB}"/>
                </a:ext>
              </a:extLst>
            </p:cNvPr>
            <p:cNvSpPr txBox="1"/>
            <p:nvPr/>
          </p:nvSpPr>
          <p:spPr>
            <a:xfrm>
              <a:off x="12727946" y="2552700"/>
              <a:ext cx="4036054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800" b="1" spc="300" dirty="0">
                  <a:solidFill>
                    <a:srgbClr val="669900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  <a:cs typeface="KoPubWorld돋움체 Bold" panose="00000800000000000000" pitchFamily="2" charset="-127"/>
                </a:rPr>
                <a:t>COVID-19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3ADDCE-0E59-4904-818F-8C7B44FAFAC7}"/>
                </a:ext>
              </a:extLst>
            </p:cNvPr>
            <p:cNvSpPr txBox="1"/>
            <p:nvPr/>
          </p:nvSpPr>
          <p:spPr>
            <a:xfrm>
              <a:off x="1591282" y="3390900"/>
              <a:ext cx="4036054" cy="133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News, Twitter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자연어 처리 패키지</a:t>
              </a:r>
              <a:endPara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0CABB90-115C-462E-B5E5-F9B156E2D430}"/>
                </a:ext>
              </a:extLst>
            </p:cNvPr>
            <p:cNvSpPr txBox="1"/>
            <p:nvPr/>
          </p:nvSpPr>
          <p:spPr>
            <a:xfrm>
              <a:off x="7132920" y="3434052"/>
              <a:ext cx="4036054" cy="133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취합 및 비교</a:t>
              </a:r>
              <a:endPara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기간별 종가예측</a:t>
              </a:r>
              <a:endPara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906872-1317-47A5-9DC1-F97AAB6DE299}"/>
                </a:ext>
              </a:extLst>
            </p:cNvPr>
            <p:cNvSpPr txBox="1"/>
            <p:nvPr/>
          </p:nvSpPr>
          <p:spPr>
            <a:xfrm>
              <a:off x="12727946" y="3431366"/>
              <a:ext cx="4036054" cy="133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팬데믹 이전</a:t>
              </a:r>
              <a:r>
                <a:rPr lang="en-US" altLang="ko-KR" sz="28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28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이후 분석</a:t>
              </a:r>
              <a:endPara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Train/test </a:t>
              </a:r>
              <a:r>
                <a:rPr lang="ko-KR" altLang="en-US" sz="2800" b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비율 변화</a:t>
              </a:r>
              <a:endParaRPr lang="en-US" altLang="ko-KR" sz="28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A47445-1E59-4FDE-B458-720A42EF70FA}"/>
                </a:ext>
              </a:extLst>
            </p:cNvPr>
            <p:cNvSpPr txBox="1"/>
            <p:nvPr/>
          </p:nvSpPr>
          <p:spPr>
            <a:xfrm>
              <a:off x="2063072" y="5330678"/>
              <a:ext cx="14396128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전체 데이터 통합 후 </a:t>
              </a:r>
              <a:r>
                <a:rPr lang="en-US" altLang="ko-KR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feature </a:t>
              </a:r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적절하게 변환 후 분석에 사용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133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4713BD-F518-4D33-BCD7-002B36E3089E}"/>
              </a:ext>
            </a:extLst>
          </p:cNvPr>
          <p:cNvSpPr txBox="1"/>
          <p:nvPr/>
        </p:nvSpPr>
        <p:spPr>
          <a:xfrm>
            <a:off x="4048691" y="4838700"/>
            <a:ext cx="1059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Q&amp;A</a:t>
            </a:r>
            <a:endParaRPr lang="ko-KR" altLang="en-US" sz="8200" spc="600" dirty="0">
              <a:solidFill>
                <a:srgbClr val="0E7C25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C59EA-4D77-4A40-9678-FA7BB61BAA5C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Q&amp;A</a:t>
            </a:r>
            <a:endParaRPr lang="ko-KR" altLang="en-US" sz="2800" spc="300" dirty="0">
              <a:solidFill>
                <a:srgbClr val="6C6C6C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E96D4DB4-B1EE-427E-819F-C4FC24F6E33D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D84CDBFA-F8CE-4DA7-BE97-2425C806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63EBB1-24F6-40F9-97CF-DE8245873BC7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5" name="육각형 14">
              <a:extLst>
                <a:ext uri="{FF2B5EF4-FFF2-40B4-BE49-F238E27FC236}">
                  <a16:creationId xmlns:a16="http://schemas.microsoft.com/office/drawing/2014/main" id="{847B4F0B-A16B-48FB-AEFC-6B1C42949455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C35CB91-1DDE-40B2-8E53-1ED7E268A339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49E6AC-BF67-4B1A-8D72-42A54E40C51F}"/>
                </a:ext>
              </a:extLst>
            </p:cNvPr>
            <p:cNvSpPr txBox="1"/>
            <p:nvPr/>
          </p:nvSpPr>
          <p:spPr>
            <a:xfrm>
              <a:off x="7242451" y="5367130"/>
              <a:ext cx="3803093" cy="217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평가 및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Q&amp;A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B2122F-4779-44F9-9C25-874BD3B0DB16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04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231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7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43200" y="1283810"/>
            <a:ext cx="2943792" cy="106667"/>
            <a:chOff x="4456208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5808" y="1283810"/>
            <a:ext cx="2943792" cy="106667"/>
            <a:chOff x="11275609" y="1283810"/>
            <a:chExt cx="2943792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4713BD-F518-4D33-BCD7-002B36E3089E}"/>
              </a:ext>
            </a:extLst>
          </p:cNvPr>
          <p:cNvSpPr txBox="1"/>
          <p:nvPr/>
        </p:nvSpPr>
        <p:spPr>
          <a:xfrm>
            <a:off x="4048691" y="4838700"/>
            <a:ext cx="1059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pc="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감사합니다</a:t>
            </a:r>
            <a:r>
              <a:rPr lang="en-US" altLang="ko-KR" sz="8800" spc="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!</a:t>
            </a:r>
            <a:endParaRPr lang="ko-KR" altLang="en-US" sz="8200" spc="600" dirty="0">
              <a:solidFill>
                <a:schemeClr val="bg1">
                  <a:lumMod val="9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C89E8-7AC9-428B-ADE0-DD1BEE47AC2B}"/>
              </a:ext>
            </a:extLst>
          </p:cNvPr>
          <p:cNvSpPr txBox="1"/>
          <p:nvPr/>
        </p:nvSpPr>
        <p:spPr>
          <a:xfrm>
            <a:off x="6497182" y="1089898"/>
            <a:ext cx="5694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주식 종가 예측 프로젝트</a:t>
            </a:r>
          </a:p>
        </p:txBody>
      </p:sp>
    </p:spTree>
    <p:extLst>
      <p:ext uri="{BB962C8B-B14F-4D97-AF65-F5344CB8AC3E}">
        <p14:creationId xmlns:p14="http://schemas.microsoft.com/office/powerpoint/2010/main" val="4066414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D4629B-7D81-40D6-AC5B-297E42B1D55E}"/>
              </a:ext>
            </a:extLst>
          </p:cNvPr>
          <p:cNvSpPr/>
          <p:nvPr/>
        </p:nvSpPr>
        <p:spPr>
          <a:xfrm>
            <a:off x="0" y="2781300"/>
            <a:ext cx="18288000" cy="7505700"/>
          </a:xfrm>
          <a:prstGeom prst="rect">
            <a:avLst/>
          </a:prstGeom>
          <a:solidFill>
            <a:srgbClr val="0E7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661A3B3-2826-4BB0-A7B8-7ABD7151426C}"/>
              </a:ext>
            </a:extLst>
          </p:cNvPr>
          <p:cNvSpPr/>
          <p:nvPr/>
        </p:nvSpPr>
        <p:spPr>
          <a:xfrm>
            <a:off x="0" y="2790371"/>
            <a:ext cx="3474087" cy="75057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1002">
            <a:extLst>
              <a:ext uri="{FF2B5EF4-FFF2-40B4-BE49-F238E27FC236}">
                <a16:creationId xmlns:a16="http://schemas.microsoft.com/office/drawing/2014/main" id="{A45B0233-762C-4E74-8716-3D92CB1D4083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64" name="Object 9">
              <a:extLst>
                <a:ext uri="{FF2B5EF4-FFF2-40B4-BE49-F238E27FC236}">
                  <a16:creationId xmlns:a16="http://schemas.microsoft.com/office/drawing/2014/main" id="{F47EA4C1-097E-45F3-A700-3D2FDF2FD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8E42CA-4903-441D-91F2-F35FB8BC107F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팀 구성 및 역할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705DB53-5860-42A5-B380-838996A26760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95" name="육각형 94">
              <a:extLst>
                <a:ext uri="{FF2B5EF4-FFF2-40B4-BE49-F238E27FC236}">
                  <a16:creationId xmlns:a16="http://schemas.microsoft.com/office/drawing/2014/main" id="{178BB020-958C-4FDF-81FB-FA4F7E901978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05307DA4-C9E4-43B8-9F36-718840BA7597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5278769-3787-4921-B045-3989AE50E822}"/>
                </a:ext>
              </a:extLst>
            </p:cNvPr>
            <p:cNvSpPr txBox="1"/>
            <p:nvPr/>
          </p:nvSpPr>
          <p:spPr>
            <a:xfrm>
              <a:off x="7242451" y="5112656"/>
              <a:ext cx="3803093" cy="2015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개요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EBED63B-4E6F-4E4F-A29D-40A75BBB6FAF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01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A35986-7799-4124-977D-3059A6BD2E19}"/>
              </a:ext>
            </a:extLst>
          </p:cNvPr>
          <p:cNvSpPr/>
          <p:nvPr/>
        </p:nvSpPr>
        <p:spPr>
          <a:xfrm>
            <a:off x="7088548" y="2772229"/>
            <a:ext cx="3717744" cy="75057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1265014-AB82-4D92-A459-53C97498DDA8}"/>
              </a:ext>
            </a:extLst>
          </p:cNvPr>
          <p:cNvSpPr/>
          <p:nvPr/>
        </p:nvSpPr>
        <p:spPr>
          <a:xfrm>
            <a:off x="10820400" y="2781300"/>
            <a:ext cx="7467600" cy="7505700"/>
          </a:xfrm>
          <a:prstGeom prst="rect">
            <a:avLst/>
          </a:prstGeom>
          <a:solidFill>
            <a:srgbClr val="D2AA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0E6C6CFF-FA35-4D13-9AE0-7A8CA7184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41" b="61105"/>
          <a:stretch/>
        </p:blipFill>
        <p:spPr>
          <a:xfrm>
            <a:off x="7823136" y="3093549"/>
            <a:ext cx="2365959" cy="2469815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AE6FC09C-6842-487D-A585-0695DC5739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4" t="63423" r="677" b="-93"/>
          <a:stretch/>
        </p:blipFill>
        <p:spPr>
          <a:xfrm>
            <a:off x="523751" y="3125590"/>
            <a:ext cx="2365959" cy="2405734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B5D1CA5-7D96-4CC5-A326-89709BC0228F}"/>
              </a:ext>
            </a:extLst>
          </p:cNvPr>
          <p:cNvSpPr/>
          <p:nvPr/>
        </p:nvSpPr>
        <p:spPr>
          <a:xfrm>
            <a:off x="14481082" y="2757714"/>
            <a:ext cx="3806918" cy="756738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BF5B78D0-CDD5-4601-912A-5345443255A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6" r="32" b="61373"/>
          <a:stretch/>
        </p:blipFill>
        <p:spPr>
          <a:xfrm>
            <a:off x="15376722" y="3009900"/>
            <a:ext cx="2365959" cy="2452819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36B96E3-50AF-4E1E-B3FA-EA83C6AD41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4" t="31369" r="33257" b="31441"/>
          <a:stretch/>
        </p:blipFill>
        <p:spPr>
          <a:xfrm>
            <a:off x="4170618" y="3169710"/>
            <a:ext cx="2203394" cy="2361614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30118B0C-256B-4665-B725-7C3864576E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63463" r="62644" b="1687"/>
          <a:stretch/>
        </p:blipFill>
        <p:spPr>
          <a:xfrm>
            <a:off x="11431040" y="3055035"/>
            <a:ext cx="2365958" cy="2407684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A250FF65-A0F4-4801-A3E9-D041C45F01F6}"/>
              </a:ext>
            </a:extLst>
          </p:cNvPr>
          <p:cNvSpPr txBox="1"/>
          <p:nvPr/>
        </p:nvSpPr>
        <p:spPr>
          <a:xfrm>
            <a:off x="990600" y="5981700"/>
            <a:ext cx="1585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국민시대" panose="02020600000000000000" pitchFamily="18" charset="-127"/>
                <a:ea typeface="DX국민시대" panose="02020600000000000000" pitchFamily="18" charset="-127"/>
              </a:rPr>
              <a:t>박은선</a:t>
            </a:r>
            <a:endParaRPr lang="en-US" altLang="ko-KR" sz="2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0278DC1-7634-40F9-84EB-DF49968D5D6D}"/>
              </a:ext>
            </a:extLst>
          </p:cNvPr>
          <p:cNvSpPr txBox="1"/>
          <p:nvPr/>
        </p:nvSpPr>
        <p:spPr>
          <a:xfrm>
            <a:off x="4479743" y="5981700"/>
            <a:ext cx="1585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국민시대" panose="02020600000000000000" pitchFamily="18" charset="-127"/>
                <a:ea typeface="DX국민시대" panose="02020600000000000000" pitchFamily="18" charset="-127"/>
              </a:rPr>
              <a:t>이영림</a:t>
            </a:r>
            <a:endParaRPr lang="en-US" altLang="ko-KR" sz="2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7C709E-CE2A-410F-9C6A-8C36489DCE54}"/>
              </a:ext>
            </a:extLst>
          </p:cNvPr>
          <p:cNvSpPr txBox="1"/>
          <p:nvPr/>
        </p:nvSpPr>
        <p:spPr>
          <a:xfrm>
            <a:off x="8229600" y="5981699"/>
            <a:ext cx="1585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국민시대" panose="02020600000000000000" pitchFamily="18" charset="-127"/>
                <a:ea typeface="DX국민시대" panose="02020600000000000000" pitchFamily="18" charset="-127"/>
              </a:rPr>
              <a:t>황규진</a:t>
            </a:r>
            <a:endParaRPr lang="en-US" altLang="ko-KR" sz="2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B884999-AA03-4C7E-9ECA-306C35FBD067}"/>
              </a:ext>
            </a:extLst>
          </p:cNvPr>
          <p:cNvSpPr txBox="1"/>
          <p:nvPr/>
        </p:nvSpPr>
        <p:spPr>
          <a:xfrm>
            <a:off x="11858169" y="5954484"/>
            <a:ext cx="1585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800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국민시대" panose="02020600000000000000" pitchFamily="18" charset="-127"/>
                <a:ea typeface="DX국민시대" panose="02020600000000000000" pitchFamily="18" charset="-127"/>
              </a:rPr>
              <a:t>김윤명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CB76429-7775-43DC-848C-E2D6EBDC5C14}"/>
              </a:ext>
            </a:extLst>
          </p:cNvPr>
          <p:cNvSpPr txBox="1"/>
          <p:nvPr/>
        </p:nvSpPr>
        <p:spPr>
          <a:xfrm>
            <a:off x="15767129" y="5950704"/>
            <a:ext cx="1585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국민시대" panose="02020600000000000000" pitchFamily="18" charset="-127"/>
                <a:ea typeface="DX국민시대" panose="02020600000000000000" pitchFamily="18" charset="-127"/>
              </a:rPr>
              <a:t>배명진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6F57673-3578-4429-91F6-7AA53E9F2376}"/>
              </a:ext>
            </a:extLst>
          </p:cNvPr>
          <p:cNvSpPr/>
          <p:nvPr/>
        </p:nvSpPr>
        <p:spPr>
          <a:xfrm>
            <a:off x="10210800" y="2791674"/>
            <a:ext cx="611429" cy="1894626"/>
          </a:xfrm>
          <a:custGeom>
            <a:avLst/>
            <a:gdLst>
              <a:gd name="connsiteX0" fmla="*/ 0 w 711200"/>
              <a:gd name="connsiteY0" fmla="*/ 29029 h 1480457"/>
              <a:gd name="connsiteX1" fmla="*/ 711200 w 711200"/>
              <a:gd name="connsiteY1" fmla="*/ 29029 h 1480457"/>
              <a:gd name="connsiteX2" fmla="*/ 711200 w 711200"/>
              <a:gd name="connsiteY2" fmla="*/ 1480457 h 1480457"/>
              <a:gd name="connsiteX3" fmla="*/ 449943 w 711200"/>
              <a:gd name="connsiteY3" fmla="*/ 1146629 h 1480457"/>
              <a:gd name="connsiteX4" fmla="*/ 290286 w 711200"/>
              <a:gd name="connsiteY4" fmla="*/ 1451429 h 1480457"/>
              <a:gd name="connsiteX5" fmla="*/ 43543 w 711200"/>
              <a:gd name="connsiteY5" fmla="*/ 0 h 1480457"/>
              <a:gd name="connsiteX0" fmla="*/ 0 w 711200"/>
              <a:gd name="connsiteY0" fmla="*/ 29029 h 1494972"/>
              <a:gd name="connsiteX1" fmla="*/ 711200 w 711200"/>
              <a:gd name="connsiteY1" fmla="*/ 29029 h 1494972"/>
              <a:gd name="connsiteX2" fmla="*/ 711200 w 711200"/>
              <a:gd name="connsiteY2" fmla="*/ 1480457 h 1494972"/>
              <a:gd name="connsiteX3" fmla="*/ 449943 w 711200"/>
              <a:gd name="connsiteY3" fmla="*/ 1146629 h 1494972"/>
              <a:gd name="connsiteX4" fmla="*/ 116115 w 711200"/>
              <a:gd name="connsiteY4" fmla="*/ 1494972 h 1494972"/>
              <a:gd name="connsiteX5" fmla="*/ 43543 w 711200"/>
              <a:gd name="connsiteY5" fmla="*/ 0 h 1494972"/>
              <a:gd name="connsiteX0" fmla="*/ 0 w 711200"/>
              <a:gd name="connsiteY0" fmla="*/ 29029 h 1496013"/>
              <a:gd name="connsiteX1" fmla="*/ 711200 w 711200"/>
              <a:gd name="connsiteY1" fmla="*/ 29029 h 1496013"/>
              <a:gd name="connsiteX2" fmla="*/ 711200 w 711200"/>
              <a:gd name="connsiteY2" fmla="*/ 1480457 h 1496013"/>
              <a:gd name="connsiteX3" fmla="*/ 449943 w 711200"/>
              <a:gd name="connsiteY3" fmla="*/ 1146629 h 1496013"/>
              <a:gd name="connsiteX4" fmla="*/ 116115 w 711200"/>
              <a:gd name="connsiteY4" fmla="*/ 1494972 h 1496013"/>
              <a:gd name="connsiteX5" fmla="*/ 43543 w 711200"/>
              <a:gd name="connsiteY5" fmla="*/ 0 h 1496013"/>
              <a:gd name="connsiteX0" fmla="*/ 0 w 711200"/>
              <a:gd name="connsiteY0" fmla="*/ 29029 h 1496013"/>
              <a:gd name="connsiteX1" fmla="*/ 711200 w 711200"/>
              <a:gd name="connsiteY1" fmla="*/ 29029 h 1496013"/>
              <a:gd name="connsiteX2" fmla="*/ 711200 w 711200"/>
              <a:gd name="connsiteY2" fmla="*/ 1480457 h 1496013"/>
              <a:gd name="connsiteX3" fmla="*/ 391885 w 711200"/>
              <a:gd name="connsiteY3" fmla="*/ 1132115 h 1496013"/>
              <a:gd name="connsiteX4" fmla="*/ 116115 w 711200"/>
              <a:gd name="connsiteY4" fmla="*/ 1494972 h 1496013"/>
              <a:gd name="connsiteX5" fmla="*/ 43543 w 711200"/>
              <a:gd name="connsiteY5" fmla="*/ 0 h 1496013"/>
              <a:gd name="connsiteX0" fmla="*/ 0 w 711200"/>
              <a:gd name="connsiteY0" fmla="*/ 29029 h 1496013"/>
              <a:gd name="connsiteX1" fmla="*/ 711200 w 711200"/>
              <a:gd name="connsiteY1" fmla="*/ 29029 h 1496013"/>
              <a:gd name="connsiteX2" fmla="*/ 711200 w 711200"/>
              <a:gd name="connsiteY2" fmla="*/ 1480457 h 1496013"/>
              <a:gd name="connsiteX3" fmla="*/ 391885 w 711200"/>
              <a:gd name="connsiteY3" fmla="*/ 1132115 h 1496013"/>
              <a:gd name="connsiteX4" fmla="*/ 116115 w 711200"/>
              <a:gd name="connsiteY4" fmla="*/ 1494972 h 1496013"/>
              <a:gd name="connsiteX5" fmla="*/ 101601 w 711200"/>
              <a:gd name="connsiteY5" fmla="*/ 0 h 1496013"/>
              <a:gd name="connsiteX0" fmla="*/ 0 w 711200"/>
              <a:gd name="connsiteY0" fmla="*/ 29029 h 1496137"/>
              <a:gd name="connsiteX1" fmla="*/ 711200 w 711200"/>
              <a:gd name="connsiteY1" fmla="*/ 29029 h 1496137"/>
              <a:gd name="connsiteX2" fmla="*/ 711200 w 711200"/>
              <a:gd name="connsiteY2" fmla="*/ 1480457 h 1496137"/>
              <a:gd name="connsiteX3" fmla="*/ 391885 w 711200"/>
              <a:gd name="connsiteY3" fmla="*/ 1132115 h 1496137"/>
              <a:gd name="connsiteX4" fmla="*/ 116115 w 711200"/>
              <a:gd name="connsiteY4" fmla="*/ 1494972 h 1496137"/>
              <a:gd name="connsiteX5" fmla="*/ 101601 w 711200"/>
              <a:gd name="connsiteY5" fmla="*/ 0 h 1496137"/>
              <a:gd name="connsiteX0" fmla="*/ 14513 w 609599"/>
              <a:gd name="connsiteY0" fmla="*/ 29029 h 1496137"/>
              <a:gd name="connsiteX1" fmla="*/ 609599 w 609599"/>
              <a:gd name="connsiteY1" fmla="*/ 29029 h 1496137"/>
              <a:gd name="connsiteX2" fmla="*/ 609599 w 609599"/>
              <a:gd name="connsiteY2" fmla="*/ 1480457 h 1496137"/>
              <a:gd name="connsiteX3" fmla="*/ 290284 w 609599"/>
              <a:gd name="connsiteY3" fmla="*/ 1132115 h 1496137"/>
              <a:gd name="connsiteX4" fmla="*/ 14514 w 609599"/>
              <a:gd name="connsiteY4" fmla="*/ 1494972 h 1496137"/>
              <a:gd name="connsiteX5" fmla="*/ 0 w 609599"/>
              <a:gd name="connsiteY5" fmla="*/ 0 h 1496137"/>
              <a:gd name="connsiteX0" fmla="*/ 14513 w 609599"/>
              <a:gd name="connsiteY0" fmla="*/ 29029 h 1496137"/>
              <a:gd name="connsiteX1" fmla="*/ 609599 w 609599"/>
              <a:gd name="connsiteY1" fmla="*/ 29029 h 1496137"/>
              <a:gd name="connsiteX2" fmla="*/ 609599 w 609599"/>
              <a:gd name="connsiteY2" fmla="*/ 1480457 h 1496137"/>
              <a:gd name="connsiteX3" fmla="*/ 290284 w 609599"/>
              <a:gd name="connsiteY3" fmla="*/ 1132115 h 1496137"/>
              <a:gd name="connsiteX4" fmla="*/ 14514 w 609599"/>
              <a:gd name="connsiteY4" fmla="*/ 1494972 h 1496137"/>
              <a:gd name="connsiteX5" fmla="*/ 0 w 609599"/>
              <a:gd name="connsiteY5" fmla="*/ 0 h 1496137"/>
              <a:gd name="connsiteX0" fmla="*/ 5713 w 600799"/>
              <a:gd name="connsiteY0" fmla="*/ 6452 h 1473742"/>
              <a:gd name="connsiteX1" fmla="*/ 600799 w 600799"/>
              <a:gd name="connsiteY1" fmla="*/ 6452 h 1473742"/>
              <a:gd name="connsiteX2" fmla="*/ 600799 w 600799"/>
              <a:gd name="connsiteY2" fmla="*/ 1457880 h 1473742"/>
              <a:gd name="connsiteX3" fmla="*/ 281484 w 600799"/>
              <a:gd name="connsiteY3" fmla="*/ 1109538 h 1473742"/>
              <a:gd name="connsiteX4" fmla="*/ 5714 w 600799"/>
              <a:gd name="connsiteY4" fmla="*/ 1472395 h 1473742"/>
              <a:gd name="connsiteX5" fmla="*/ 5714 w 600799"/>
              <a:gd name="connsiteY5" fmla="*/ 108052 h 1473742"/>
              <a:gd name="connsiteX0" fmla="*/ 14513 w 609599"/>
              <a:gd name="connsiteY0" fmla="*/ 6452 h 1473742"/>
              <a:gd name="connsiteX1" fmla="*/ 609599 w 609599"/>
              <a:gd name="connsiteY1" fmla="*/ 6452 h 1473742"/>
              <a:gd name="connsiteX2" fmla="*/ 609599 w 609599"/>
              <a:gd name="connsiteY2" fmla="*/ 1457880 h 1473742"/>
              <a:gd name="connsiteX3" fmla="*/ 290284 w 609599"/>
              <a:gd name="connsiteY3" fmla="*/ 1109538 h 1473742"/>
              <a:gd name="connsiteX4" fmla="*/ 14514 w 609599"/>
              <a:gd name="connsiteY4" fmla="*/ 1472395 h 1473742"/>
              <a:gd name="connsiteX5" fmla="*/ 0 w 609599"/>
              <a:gd name="connsiteY5" fmla="*/ 108052 h 1473742"/>
              <a:gd name="connsiteX0" fmla="*/ 43542 w 609599"/>
              <a:gd name="connsiteY0" fmla="*/ 4064 h 1485868"/>
              <a:gd name="connsiteX1" fmla="*/ 609599 w 609599"/>
              <a:gd name="connsiteY1" fmla="*/ 18578 h 1485868"/>
              <a:gd name="connsiteX2" fmla="*/ 609599 w 609599"/>
              <a:gd name="connsiteY2" fmla="*/ 1470006 h 1485868"/>
              <a:gd name="connsiteX3" fmla="*/ 290284 w 609599"/>
              <a:gd name="connsiteY3" fmla="*/ 1121664 h 1485868"/>
              <a:gd name="connsiteX4" fmla="*/ 14514 w 609599"/>
              <a:gd name="connsiteY4" fmla="*/ 1484521 h 1485868"/>
              <a:gd name="connsiteX5" fmla="*/ 0 w 609599"/>
              <a:gd name="connsiteY5" fmla="*/ 120178 h 1485868"/>
              <a:gd name="connsiteX0" fmla="*/ 1829 w 611429"/>
              <a:gd name="connsiteY0" fmla="*/ 2962 h 1499280"/>
              <a:gd name="connsiteX1" fmla="*/ 611429 w 611429"/>
              <a:gd name="connsiteY1" fmla="*/ 31990 h 1499280"/>
              <a:gd name="connsiteX2" fmla="*/ 611429 w 611429"/>
              <a:gd name="connsiteY2" fmla="*/ 1483418 h 1499280"/>
              <a:gd name="connsiteX3" fmla="*/ 292114 w 611429"/>
              <a:gd name="connsiteY3" fmla="*/ 1135076 h 1499280"/>
              <a:gd name="connsiteX4" fmla="*/ 16344 w 611429"/>
              <a:gd name="connsiteY4" fmla="*/ 1497933 h 1499280"/>
              <a:gd name="connsiteX5" fmla="*/ 1830 w 611429"/>
              <a:gd name="connsiteY5" fmla="*/ 133590 h 1499280"/>
              <a:gd name="connsiteX0" fmla="*/ 1829 w 611429"/>
              <a:gd name="connsiteY0" fmla="*/ 2962 h 1499280"/>
              <a:gd name="connsiteX1" fmla="*/ 611429 w 611429"/>
              <a:gd name="connsiteY1" fmla="*/ 31990 h 1499280"/>
              <a:gd name="connsiteX2" fmla="*/ 611429 w 611429"/>
              <a:gd name="connsiteY2" fmla="*/ 1483418 h 1499280"/>
              <a:gd name="connsiteX3" fmla="*/ 292114 w 611429"/>
              <a:gd name="connsiteY3" fmla="*/ 1135076 h 1499280"/>
              <a:gd name="connsiteX4" fmla="*/ 16344 w 611429"/>
              <a:gd name="connsiteY4" fmla="*/ 1497933 h 1499280"/>
              <a:gd name="connsiteX5" fmla="*/ 1830 w 611429"/>
              <a:gd name="connsiteY5" fmla="*/ 133590 h 1499280"/>
              <a:gd name="connsiteX0" fmla="*/ 1829 w 611429"/>
              <a:gd name="connsiteY0" fmla="*/ 2962 h 1499280"/>
              <a:gd name="connsiteX1" fmla="*/ 611429 w 611429"/>
              <a:gd name="connsiteY1" fmla="*/ 31990 h 1499280"/>
              <a:gd name="connsiteX2" fmla="*/ 611429 w 611429"/>
              <a:gd name="connsiteY2" fmla="*/ 1483418 h 1499280"/>
              <a:gd name="connsiteX3" fmla="*/ 292114 w 611429"/>
              <a:gd name="connsiteY3" fmla="*/ 1135076 h 1499280"/>
              <a:gd name="connsiteX4" fmla="*/ 16344 w 611429"/>
              <a:gd name="connsiteY4" fmla="*/ 1497933 h 1499280"/>
              <a:gd name="connsiteX5" fmla="*/ 1830 w 611429"/>
              <a:gd name="connsiteY5" fmla="*/ 133590 h 1499280"/>
              <a:gd name="connsiteX0" fmla="*/ 1829 w 611429"/>
              <a:gd name="connsiteY0" fmla="*/ 2962 h 1499193"/>
              <a:gd name="connsiteX1" fmla="*/ 611429 w 611429"/>
              <a:gd name="connsiteY1" fmla="*/ 31990 h 1499193"/>
              <a:gd name="connsiteX2" fmla="*/ 611429 w 611429"/>
              <a:gd name="connsiteY2" fmla="*/ 1483418 h 1499193"/>
              <a:gd name="connsiteX3" fmla="*/ 292114 w 611429"/>
              <a:gd name="connsiteY3" fmla="*/ 1135076 h 1499193"/>
              <a:gd name="connsiteX4" fmla="*/ 16344 w 611429"/>
              <a:gd name="connsiteY4" fmla="*/ 1497933 h 1499193"/>
              <a:gd name="connsiteX5" fmla="*/ 1830 w 611429"/>
              <a:gd name="connsiteY5" fmla="*/ 75532 h 1499193"/>
              <a:gd name="connsiteX0" fmla="*/ 1829 w 611429"/>
              <a:gd name="connsiteY0" fmla="*/ 14515 h 1467203"/>
              <a:gd name="connsiteX1" fmla="*/ 611429 w 611429"/>
              <a:gd name="connsiteY1" fmla="*/ 0 h 1467203"/>
              <a:gd name="connsiteX2" fmla="*/ 611429 w 611429"/>
              <a:gd name="connsiteY2" fmla="*/ 1451428 h 1467203"/>
              <a:gd name="connsiteX3" fmla="*/ 292114 w 611429"/>
              <a:gd name="connsiteY3" fmla="*/ 1103086 h 1467203"/>
              <a:gd name="connsiteX4" fmla="*/ 16344 w 611429"/>
              <a:gd name="connsiteY4" fmla="*/ 1465943 h 1467203"/>
              <a:gd name="connsiteX5" fmla="*/ 1830 w 611429"/>
              <a:gd name="connsiteY5" fmla="*/ 43542 h 146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429" h="1467203">
                <a:moveTo>
                  <a:pt x="1829" y="14515"/>
                </a:moveTo>
                <a:cubicBezTo>
                  <a:pt x="-32037" y="0"/>
                  <a:pt x="413067" y="0"/>
                  <a:pt x="611429" y="0"/>
                </a:cubicBezTo>
                <a:lnTo>
                  <a:pt x="611429" y="1451428"/>
                </a:lnTo>
                <a:lnTo>
                  <a:pt x="292114" y="1103086"/>
                </a:lnTo>
                <a:lnTo>
                  <a:pt x="16344" y="1465943"/>
                </a:lnTo>
                <a:cubicBezTo>
                  <a:pt x="-7847" y="1504647"/>
                  <a:pt x="40536" y="643466"/>
                  <a:pt x="1830" y="43542"/>
                </a:cubicBezTo>
              </a:path>
            </a:pathLst>
          </a:custGeom>
          <a:solidFill>
            <a:srgbClr val="3BD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3C72A1A4-B51A-4687-B92D-25B51E87E79A}"/>
              </a:ext>
            </a:extLst>
          </p:cNvPr>
          <p:cNvSpPr/>
          <p:nvPr/>
        </p:nvSpPr>
        <p:spPr>
          <a:xfrm>
            <a:off x="6600673" y="2791674"/>
            <a:ext cx="611429" cy="1894626"/>
          </a:xfrm>
          <a:custGeom>
            <a:avLst/>
            <a:gdLst>
              <a:gd name="connsiteX0" fmla="*/ 0 w 711200"/>
              <a:gd name="connsiteY0" fmla="*/ 29029 h 1480457"/>
              <a:gd name="connsiteX1" fmla="*/ 711200 w 711200"/>
              <a:gd name="connsiteY1" fmla="*/ 29029 h 1480457"/>
              <a:gd name="connsiteX2" fmla="*/ 711200 w 711200"/>
              <a:gd name="connsiteY2" fmla="*/ 1480457 h 1480457"/>
              <a:gd name="connsiteX3" fmla="*/ 449943 w 711200"/>
              <a:gd name="connsiteY3" fmla="*/ 1146629 h 1480457"/>
              <a:gd name="connsiteX4" fmla="*/ 290286 w 711200"/>
              <a:gd name="connsiteY4" fmla="*/ 1451429 h 1480457"/>
              <a:gd name="connsiteX5" fmla="*/ 43543 w 711200"/>
              <a:gd name="connsiteY5" fmla="*/ 0 h 1480457"/>
              <a:gd name="connsiteX0" fmla="*/ 0 w 711200"/>
              <a:gd name="connsiteY0" fmla="*/ 29029 h 1494972"/>
              <a:gd name="connsiteX1" fmla="*/ 711200 w 711200"/>
              <a:gd name="connsiteY1" fmla="*/ 29029 h 1494972"/>
              <a:gd name="connsiteX2" fmla="*/ 711200 w 711200"/>
              <a:gd name="connsiteY2" fmla="*/ 1480457 h 1494972"/>
              <a:gd name="connsiteX3" fmla="*/ 449943 w 711200"/>
              <a:gd name="connsiteY3" fmla="*/ 1146629 h 1494972"/>
              <a:gd name="connsiteX4" fmla="*/ 116115 w 711200"/>
              <a:gd name="connsiteY4" fmla="*/ 1494972 h 1494972"/>
              <a:gd name="connsiteX5" fmla="*/ 43543 w 711200"/>
              <a:gd name="connsiteY5" fmla="*/ 0 h 1494972"/>
              <a:gd name="connsiteX0" fmla="*/ 0 w 711200"/>
              <a:gd name="connsiteY0" fmla="*/ 29029 h 1496013"/>
              <a:gd name="connsiteX1" fmla="*/ 711200 w 711200"/>
              <a:gd name="connsiteY1" fmla="*/ 29029 h 1496013"/>
              <a:gd name="connsiteX2" fmla="*/ 711200 w 711200"/>
              <a:gd name="connsiteY2" fmla="*/ 1480457 h 1496013"/>
              <a:gd name="connsiteX3" fmla="*/ 449943 w 711200"/>
              <a:gd name="connsiteY3" fmla="*/ 1146629 h 1496013"/>
              <a:gd name="connsiteX4" fmla="*/ 116115 w 711200"/>
              <a:gd name="connsiteY4" fmla="*/ 1494972 h 1496013"/>
              <a:gd name="connsiteX5" fmla="*/ 43543 w 711200"/>
              <a:gd name="connsiteY5" fmla="*/ 0 h 1496013"/>
              <a:gd name="connsiteX0" fmla="*/ 0 w 711200"/>
              <a:gd name="connsiteY0" fmla="*/ 29029 h 1496013"/>
              <a:gd name="connsiteX1" fmla="*/ 711200 w 711200"/>
              <a:gd name="connsiteY1" fmla="*/ 29029 h 1496013"/>
              <a:gd name="connsiteX2" fmla="*/ 711200 w 711200"/>
              <a:gd name="connsiteY2" fmla="*/ 1480457 h 1496013"/>
              <a:gd name="connsiteX3" fmla="*/ 391885 w 711200"/>
              <a:gd name="connsiteY3" fmla="*/ 1132115 h 1496013"/>
              <a:gd name="connsiteX4" fmla="*/ 116115 w 711200"/>
              <a:gd name="connsiteY4" fmla="*/ 1494972 h 1496013"/>
              <a:gd name="connsiteX5" fmla="*/ 43543 w 711200"/>
              <a:gd name="connsiteY5" fmla="*/ 0 h 1496013"/>
              <a:gd name="connsiteX0" fmla="*/ 0 w 711200"/>
              <a:gd name="connsiteY0" fmla="*/ 29029 h 1496013"/>
              <a:gd name="connsiteX1" fmla="*/ 711200 w 711200"/>
              <a:gd name="connsiteY1" fmla="*/ 29029 h 1496013"/>
              <a:gd name="connsiteX2" fmla="*/ 711200 w 711200"/>
              <a:gd name="connsiteY2" fmla="*/ 1480457 h 1496013"/>
              <a:gd name="connsiteX3" fmla="*/ 391885 w 711200"/>
              <a:gd name="connsiteY3" fmla="*/ 1132115 h 1496013"/>
              <a:gd name="connsiteX4" fmla="*/ 116115 w 711200"/>
              <a:gd name="connsiteY4" fmla="*/ 1494972 h 1496013"/>
              <a:gd name="connsiteX5" fmla="*/ 101601 w 711200"/>
              <a:gd name="connsiteY5" fmla="*/ 0 h 1496013"/>
              <a:gd name="connsiteX0" fmla="*/ 0 w 711200"/>
              <a:gd name="connsiteY0" fmla="*/ 29029 h 1496137"/>
              <a:gd name="connsiteX1" fmla="*/ 711200 w 711200"/>
              <a:gd name="connsiteY1" fmla="*/ 29029 h 1496137"/>
              <a:gd name="connsiteX2" fmla="*/ 711200 w 711200"/>
              <a:gd name="connsiteY2" fmla="*/ 1480457 h 1496137"/>
              <a:gd name="connsiteX3" fmla="*/ 391885 w 711200"/>
              <a:gd name="connsiteY3" fmla="*/ 1132115 h 1496137"/>
              <a:gd name="connsiteX4" fmla="*/ 116115 w 711200"/>
              <a:gd name="connsiteY4" fmla="*/ 1494972 h 1496137"/>
              <a:gd name="connsiteX5" fmla="*/ 101601 w 711200"/>
              <a:gd name="connsiteY5" fmla="*/ 0 h 1496137"/>
              <a:gd name="connsiteX0" fmla="*/ 14513 w 609599"/>
              <a:gd name="connsiteY0" fmla="*/ 29029 h 1496137"/>
              <a:gd name="connsiteX1" fmla="*/ 609599 w 609599"/>
              <a:gd name="connsiteY1" fmla="*/ 29029 h 1496137"/>
              <a:gd name="connsiteX2" fmla="*/ 609599 w 609599"/>
              <a:gd name="connsiteY2" fmla="*/ 1480457 h 1496137"/>
              <a:gd name="connsiteX3" fmla="*/ 290284 w 609599"/>
              <a:gd name="connsiteY3" fmla="*/ 1132115 h 1496137"/>
              <a:gd name="connsiteX4" fmla="*/ 14514 w 609599"/>
              <a:gd name="connsiteY4" fmla="*/ 1494972 h 1496137"/>
              <a:gd name="connsiteX5" fmla="*/ 0 w 609599"/>
              <a:gd name="connsiteY5" fmla="*/ 0 h 1496137"/>
              <a:gd name="connsiteX0" fmla="*/ 14513 w 609599"/>
              <a:gd name="connsiteY0" fmla="*/ 29029 h 1496137"/>
              <a:gd name="connsiteX1" fmla="*/ 609599 w 609599"/>
              <a:gd name="connsiteY1" fmla="*/ 29029 h 1496137"/>
              <a:gd name="connsiteX2" fmla="*/ 609599 w 609599"/>
              <a:gd name="connsiteY2" fmla="*/ 1480457 h 1496137"/>
              <a:gd name="connsiteX3" fmla="*/ 290284 w 609599"/>
              <a:gd name="connsiteY3" fmla="*/ 1132115 h 1496137"/>
              <a:gd name="connsiteX4" fmla="*/ 14514 w 609599"/>
              <a:gd name="connsiteY4" fmla="*/ 1494972 h 1496137"/>
              <a:gd name="connsiteX5" fmla="*/ 0 w 609599"/>
              <a:gd name="connsiteY5" fmla="*/ 0 h 1496137"/>
              <a:gd name="connsiteX0" fmla="*/ 5713 w 600799"/>
              <a:gd name="connsiteY0" fmla="*/ 6452 h 1473742"/>
              <a:gd name="connsiteX1" fmla="*/ 600799 w 600799"/>
              <a:gd name="connsiteY1" fmla="*/ 6452 h 1473742"/>
              <a:gd name="connsiteX2" fmla="*/ 600799 w 600799"/>
              <a:gd name="connsiteY2" fmla="*/ 1457880 h 1473742"/>
              <a:gd name="connsiteX3" fmla="*/ 281484 w 600799"/>
              <a:gd name="connsiteY3" fmla="*/ 1109538 h 1473742"/>
              <a:gd name="connsiteX4" fmla="*/ 5714 w 600799"/>
              <a:gd name="connsiteY4" fmla="*/ 1472395 h 1473742"/>
              <a:gd name="connsiteX5" fmla="*/ 5714 w 600799"/>
              <a:gd name="connsiteY5" fmla="*/ 108052 h 1473742"/>
              <a:gd name="connsiteX0" fmla="*/ 14513 w 609599"/>
              <a:gd name="connsiteY0" fmla="*/ 6452 h 1473742"/>
              <a:gd name="connsiteX1" fmla="*/ 609599 w 609599"/>
              <a:gd name="connsiteY1" fmla="*/ 6452 h 1473742"/>
              <a:gd name="connsiteX2" fmla="*/ 609599 w 609599"/>
              <a:gd name="connsiteY2" fmla="*/ 1457880 h 1473742"/>
              <a:gd name="connsiteX3" fmla="*/ 290284 w 609599"/>
              <a:gd name="connsiteY3" fmla="*/ 1109538 h 1473742"/>
              <a:gd name="connsiteX4" fmla="*/ 14514 w 609599"/>
              <a:gd name="connsiteY4" fmla="*/ 1472395 h 1473742"/>
              <a:gd name="connsiteX5" fmla="*/ 0 w 609599"/>
              <a:gd name="connsiteY5" fmla="*/ 108052 h 1473742"/>
              <a:gd name="connsiteX0" fmla="*/ 43542 w 609599"/>
              <a:gd name="connsiteY0" fmla="*/ 4064 h 1485868"/>
              <a:gd name="connsiteX1" fmla="*/ 609599 w 609599"/>
              <a:gd name="connsiteY1" fmla="*/ 18578 h 1485868"/>
              <a:gd name="connsiteX2" fmla="*/ 609599 w 609599"/>
              <a:gd name="connsiteY2" fmla="*/ 1470006 h 1485868"/>
              <a:gd name="connsiteX3" fmla="*/ 290284 w 609599"/>
              <a:gd name="connsiteY3" fmla="*/ 1121664 h 1485868"/>
              <a:gd name="connsiteX4" fmla="*/ 14514 w 609599"/>
              <a:gd name="connsiteY4" fmla="*/ 1484521 h 1485868"/>
              <a:gd name="connsiteX5" fmla="*/ 0 w 609599"/>
              <a:gd name="connsiteY5" fmla="*/ 120178 h 1485868"/>
              <a:gd name="connsiteX0" fmla="*/ 1829 w 611429"/>
              <a:gd name="connsiteY0" fmla="*/ 2962 h 1499280"/>
              <a:gd name="connsiteX1" fmla="*/ 611429 w 611429"/>
              <a:gd name="connsiteY1" fmla="*/ 31990 h 1499280"/>
              <a:gd name="connsiteX2" fmla="*/ 611429 w 611429"/>
              <a:gd name="connsiteY2" fmla="*/ 1483418 h 1499280"/>
              <a:gd name="connsiteX3" fmla="*/ 292114 w 611429"/>
              <a:gd name="connsiteY3" fmla="*/ 1135076 h 1499280"/>
              <a:gd name="connsiteX4" fmla="*/ 16344 w 611429"/>
              <a:gd name="connsiteY4" fmla="*/ 1497933 h 1499280"/>
              <a:gd name="connsiteX5" fmla="*/ 1830 w 611429"/>
              <a:gd name="connsiteY5" fmla="*/ 133590 h 1499280"/>
              <a:gd name="connsiteX0" fmla="*/ 1829 w 611429"/>
              <a:gd name="connsiteY0" fmla="*/ 2962 h 1499280"/>
              <a:gd name="connsiteX1" fmla="*/ 611429 w 611429"/>
              <a:gd name="connsiteY1" fmla="*/ 31990 h 1499280"/>
              <a:gd name="connsiteX2" fmla="*/ 611429 w 611429"/>
              <a:gd name="connsiteY2" fmla="*/ 1483418 h 1499280"/>
              <a:gd name="connsiteX3" fmla="*/ 292114 w 611429"/>
              <a:gd name="connsiteY3" fmla="*/ 1135076 h 1499280"/>
              <a:gd name="connsiteX4" fmla="*/ 16344 w 611429"/>
              <a:gd name="connsiteY4" fmla="*/ 1497933 h 1499280"/>
              <a:gd name="connsiteX5" fmla="*/ 1830 w 611429"/>
              <a:gd name="connsiteY5" fmla="*/ 133590 h 1499280"/>
              <a:gd name="connsiteX0" fmla="*/ 1829 w 611429"/>
              <a:gd name="connsiteY0" fmla="*/ 2962 h 1499280"/>
              <a:gd name="connsiteX1" fmla="*/ 611429 w 611429"/>
              <a:gd name="connsiteY1" fmla="*/ 31990 h 1499280"/>
              <a:gd name="connsiteX2" fmla="*/ 611429 w 611429"/>
              <a:gd name="connsiteY2" fmla="*/ 1483418 h 1499280"/>
              <a:gd name="connsiteX3" fmla="*/ 292114 w 611429"/>
              <a:gd name="connsiteY3" fmla="*/ 1135076 h 1499280"/>
              <a:gd name="connsiteX4" fmla="*/ 16344 w 611429"/>
              <a:gd name="connsiteY4" fmla="*/ 1497933 h 1499280"/>
              <a:gd name="connsiteX5" fmla="*/ 1830 w 611429"/>
              <a:gd name="connsiteY5" fmla="*/ 133590 h 1499280"/>
              <a:gd name="connsiteX0" fmla="*/ 1829 w 611429"/>
              <a:gd name="connsiteY0" fmla="*/ 2962 h 1499193"/>
              <a:gd name="connsiteX1" fmla="*/ 611429 w 611429"/>
              <a:gd name="connsiteY1" fmla="*/ 31990 h 1499193"/>
              <a:gd name="connsiteX2" fmla="*/ 611429 w 611429"/>
              <a:gd name="connsiteY2" fmla="*/ 1483418 h 1499193"/>
              <a:gd name="connsiteX3" fmla="*/ 292114 w 611429"/>
              <a:gd name="connsiteY3" fmla="*/ 1135076 h 1499193"/>
              <a:gd name="connsiteX4" fmla="*/ 16344 w 611429"/>
              <a:gd name="connsiteY4" fmla="*/ 1497933 h 1499193"/>
              <a:gd name="connsiteX5" fmla="*/ 1830 w 611429"/>
              <a:gd name="connsiteY5" fmla="*/ 75532 h 1499193"/>
              <a:gd name="connsiteX0" fmla="*/ 1829 w 611429"/>
              <a:gd name="connsiteY0" fmla="*/ 14515 h 1467203"/>
              <a:gd name="connsiteX1" fmla="*/ 611429 w 611429"/>
              <a:gd name="connsiteY1" fmla="*/ 0 h 1467203"/>
              <a:gd name="connsiteX2" fmla="*/ 611429 w 611429"/>
              <a:gd name="connsiteY2" fmla="*/ 1451428 h 1467203"/>
              <a:gd name="connsiteX3" fmla="*/ 292114 w 611429"/>
              <a:gd name="connsiteY3" fmla="*/ 1103086 h 1467203"/>
              <a:gd name="connsiteX4" fmla="*/ 16344 w 611429"/>
              <a:gd name="connsiteY4" fmla="*/ 1465943 h 1467203"/>
              <a:gd name="connsiteX5" fmla="*/ 1830 w 611429"/>
              <a:gd name="connsiteY5" fmla="*/ 43542 h 146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429" h="1467203">
                <a:moveTo>
                  <a:pt x="1829" y="14515"/>
                </a:moveTo>
                <a:cubicBezTo>
                  <a:pt x="-32037" y="0"/>
                  <a:pt x="413067" y="0"/>
                  <a:pt x="611429" y="0"/>
                </a:cubicBezTo>
                <a:lnTo>
                  <a:pt x="611429" y="1451428"/>
                </a:lnTo>
                <a:lnTo>
                  <a:pt x="292114" y="1103086"/>
                </a:lnTo>
                <a:lnTo>
                  <a:pt x="16344" y="1465943"/>
                </a:lnTo>
                <a:cubicBezTo>
                  <a:pt x="-7847" y="1504647"/>
                  <a:pt x="40536" y="643466"/>
                  <a:pt x="1830" y="43542"/>
                </a:cubicBezTo>
              </a:path>
            </a:pathLst>
          </a:custGeom>
          <a:solidFill>
            <a:srgbClr val="3BD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BB752B-E2E1-4157-8E16-F015664DE44A}"/>
              </a:ext>
            </a:extLst>
          </p:cNvPr>
          <p:cNvGrpSpPr/>
          <p:nvPr/>
        </p:nvGrpSpPr>
        <p:grpSpPr>
          <a:xfrm>
            <a:off x="2893771" y="2791674"/>
            <a:ext cx="611429" cy="1894626"/>
            <a:chOff x="2893771" y="2791674"/>
            <a:chExt cx="611429" cy="1894626"/>
          </a:xfrm>
        </p:grpSpPr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9677EB87-69B3-4594-B5A0-A4D2F3264018}"/>
                </a:ext>
              </a:extLst>
            </p:cNvPr>
            <p:cNvSpPr/>
            <p:nvPr/>
          </p:nvSpPr>
          <p:spPr>
            <a:xfrm>
              <a:off x="2893771" y="2791674"/>
              <a:ext cx="611429" cy="1894626"/>
            </a:xfrm>
            <a:custGeom>
              <a:avLst/>
              <a:gdLst>
                <a:gd name="connsiteX0" fmla="*/ 0 w 711200"/>
                <a:gd name="connsiteY0" fmla="*/ 29029 h 1480457"/>
                <a:gd name="connsiteX1" fmla="*/ 711200 w 711200"/>
                <a:gd name="connsiteY1" fmla="*/ 29029 h 1480457"/>
                <a:gd name="connsiteX2" fmla="*/ 711200 w 711200"/>
                <a:gd name="connsiteY2" fmla="*/ 1480457 h 1480457"/>
                <a:gd name="connsiteX3" fmla="*/ 449943 w 711200"/>
                <a:gd name="connsiteY3" fmla="*/ 1146629 h 1480457"/>
                <a:gd name="connsiteX4" fmla="*/ 290286 w 711200"/>
                <a:gd name="connsiteY4" fmla="*/ 1451429 h 1480457"/>
                <a:gd name="connsiteX5" fmla="*/ 43543 w 711200"/>
                <a:gd name="connsiteY5" fmla="*/ 0 h 1480457"/>
                <a:gd name="connsiteX0" fmla="*/ 0 w 711200"/>
                <a:gd name="connsiteY0" fmla="*/ 29029 h 1494972"/>
                <a:gd name="connsiteX1" fmla="*/ 711200 w 711200"/>
                <a:gd name="connsiteY1" fmla="*/ 29029 h 1494972"/>
                <a:gd name="connsiteX2" fmla="*/ 711200 w 711200"/>
                <a:gd name="connsiteY2" fmla="*/ 1480457 h 1494972"/>
                <a:gd name="connsiteX3" fmla="*/ 449943 w 711200"/>
                <a:gd name="connsiteY3" fmla="*/ 1146629 h 1494972"/>
                <a:gd name="connsiteX4" fmla="*/ 116115 w 711200"/>
                <a:gd name="connsiteY4" fmla="*/ 1494972 h 1494972"/>
                <a:gd name="connsiteX5" fmla="*/ 43543 w 711200"/>
                <a:gd name="connsiteY5" fmla="*/ 0 h 1494972"/>
                <a:gd name="connsiteX0" fmla="*/ 0 w 711200"/>
                <a:gd name="connsiteY0" fmla="*/ 29029 h 1496013"/>
                <a:gd name="connsiteX1" fmla="*/ 711200 w 711200"/>
                <a:gd name="connsiteY1" fmla="*/ 29029 h 1496013"/>
                <a:gd name="connsiteX2" fmla="*/ 711200 w 711200"/>
                <a:gd name="connsiteY2" fmla="*/ 1480457 h 1496013"/>
                <a:gd name="connsiteX3" fmla="*/ 449943 w 711200"/>
                <a:gd name="connsiteY3" fmla="*/ 1146629 h 1496013"/>
                <a:gd name="connsiteX4" fmla="*/ 116115 w 711200"/>
                <a:gd name="connsiteY4" fmla="*/ 1494972 h 1496013"/>
                <a:gd name="connsiteX5" fmla="*/ 43543 w 711200"/>
                <a:gd name="connsiteY5" fmla="*/ 0 h 1496013"/>
                <a:gd name="connsiteX0" fmla="*/ 0 w 711200"/>
                <a:gd name="connsiteY0" fmla="*/ 29029 h 1496013"/>
                <a:gd name="connsiteX1" fmla="*/ 711200 w 711200"/>
                <a:gd name="connsiteY1" fmla="*/ 29029 h 1496013"/>
                <a:gd name="connsiteX2" fmla="*/ 711200 w 711200"/>
                <a:gd name="connsiteY2" fmla="*/ 1480457 h 1496013"/>
                <a:gd name="connsiteX3" fmla="*/ 391885 w 711200"/>
                <a:gd name="connsiteY3" fmla="*/ 1132115 h 1496013"/>
                <a:gd name="connsiteX4" fmla="*/ 116115 w 711200"/>
                <a:gd name="connsiteY4" fmla="*/ 1494972 h 1496013"/>
                <a:gd name="connsiteX5" fmla="*/ 43543 w 711200"/>
                <a:gd name="connsiteY5" fmla="*/ 0 h 1496013"/>
                <a:gd name="connsiteX0" fmla="*/ 0 w 711200"/>
                <a:gd name="connsiteY0" fmla="*/ 29029 h 1496013"/>
                <a:gd name="connsiteX1" fmla="*/ 711200 w 711200"/>
                <a:gd name="connsiteY1" fmla="*/ 29029 h 1496013"/>
                <a:gd name="connsiteX2" fmla="*/ 711200 w 711200"/>
                <a:gd name="connsiteY2" fmla="*/ 1480457 h 1496013"/>
                <a:gd name="connsiteX3" fmla="*/ 391885 w 711200"/>
                <a:gd name="connsiteY3" fmla="*/ 1132115 h 1496013"/>
                <a:gd name="connsiteX4" fmla="*/ 116115 w 711200"/>
                <a:gd name="connsiteY4" fmla="*/ 1494972 h 1496013"/>
                <a:gd name="connsiteX5" fmla="*/ 101601 w 711200"/>
                <a:gd name="connsiteY5" fmla="*/ 0 h 1496013"/>
                <a:gd name="connsiteX0" fmla="*/ 0 w 711200"/>
                <a:gd name="connsiteY0" fmla="*/ 29029 h 1496137"/>
                <a:gd name="connsiteX1" fmla="*/ 711200 w 711200"/>
                <a:gd name="connsiteY1" fmla="*/ 29029 h 1496137"/>
                <a:gd name="connsiteX2" fmla="*/ 711200 w 711200"/>
                <a:gd name="connsiteY2" fmla="*/ 1480457 h 1496137"/>
                <a:gd name="connsiteX3" fmla="*/ 391885 w 711200"/>
                <a:gd name="connsiteY3" fmla="*/ 1132115 h 1496137"/>
                <a:gd name="connsiteX4" fmla="*/ 116115 w 711200"/>
                <a:gd name="connsiteY4" fmla="*/ 1494972 h 1496137"/>
                <a:gd name="connsiteX5" fmla="*/ 101601 w 711200"/>
                <a:gd name="connsiteY5" fmla="*/ 0 h 1496137"/>
                <a:gd name="connsiteX0" fmla="*/ 14513 w 609599"/>
                <a:gd name="connsiteY0" fmla="*/ 29029 h 1496137"/>
                <a:gd name="connsiteX1" fmla="*/ 609599 w 609599"/>
                <a:gd name="connsiteY1" fmla="*/ 29029 h 1496137"/>
                <a:gd name="connsiteX2" fmla="*/ 609599 w 609599"/>
                <a:gd name="connsiteY2" fmla="*/ 1480457 h 1496137"/>
                <a:gd name="connsiteX3" fmla="*/ 290284 w 609599"/>
                <a:gd name="connsiteY3" fmla="*/ 1132115 h 1496137"/>
                <a:gd name="connsiteX4" fmla="*/ 14514 w 609599"/>
                <a:gd name="connsiteY4" fmla="*/ 1494972 h 1496137"/>
                <a:gd name="connsiteX5" fmla="*/ 0 w 609599"/>
                <a:gd name="connsiteY5" fmla="*/ 0 h 1496137"/>
                <a:gd name="connsiteX0" fmla="*/ 14513 w 609599"/>
                <a:gd name="connsiteY0" fmla="*/ 29029 h 1496137"/>
                <a:gd name="connsiteX1" fmla="*/ 609599 w 609599"/>
                <a:gd name="connsiteY1" fmla="*/ 29029 h 1496137"/>
                <a:gd name="connsiteX2" fmla="*/ 609599 w 609599"/>
                <a:gd name="connsiteY2" fmla="*/ 1480457 h 1496137"/>
                <a:gd name="connsiteX3" fmla="*/ 290284 w 609599"/>
                <a:gd name="connsiteY3" fmla="*/ 1132115 h 1496137"/>
                <a:gd name="connsiteX4" fmla="*/ 14514 w 609599"/>
                <a:gd name="connsiteY4" fmla="*/ 1494972 h 1496137"/>
                <a:gd name="connsiteX5" fmla="*/ 0 w 609599"/>
                <a:gd name="connsiteY5" fmla="*/ 0 h 1496137"/>
                <a:gd name="connsiteX0" fmla="*/ 5713 w 600799"/>
                <a:gd name="connsiteY0" fmla="*/ 6452 h 1473742"/>
                <a:gd name="connsiteX1" fmla="*/ 600799 w 600799"/>
                <a:gd name="connsiteY1" fmla="*/ 6452 h 1473742"/>
                <a:gd name="connsiteX2" fmla="*/ 600799 w 600799"/>
                <a:gd name="connsiteY2" fmla="*/ 1457880 h 1473742"/>
                <a:gd name="connsiteX3" fmla="*/ 281484 w 600799"/>
                <a:gd name="connsiteY3" fmla="*/ 1109538 h 1473742"/>
                <a:gd name="connsiteX4" fmla="*/ 5714 w 600799"/>
                <a:gd name="connsiteY4" fmla="*/ 1472395 h 1473742"/>
                <a:gd name="connsiteX5" fmla="*/ 5714 w 600799"/>
                <a:gd name="connsiteY5" fmla="*/ 108052 h 1473742"/>
                <a:gd name="connsiteX0" fmla="*/ 14513 w 609599"/>
                <a:gd name="connsiteY0" fmla="*/ 6452 h 1473742"/>
                <a:gd name="connsiteX1" fmla="*/ 609599 w 609599"/>
                <a:gd name="connsiteY1" fmla="*/ 6452 h 1473742"/>
                <a:gd name="connsiteX2" fmla="*/ 609599 w 609599"/>
                <a:gd name="connsiteY2" fmla="*/ 1457880 h 1473742"/>
                <a:gd name="connsiteX3" fmla="*/ 290284 w 609599"/>
                <a:gd name="connsiteY3" fmla="*/ 1109538 h 1473742"/>
                <a:gd name="connsiteX4" fmla="*/ 14514 w 609599"/>
                <a:gd name="connsiteY4" fmla="*/ 1472395 h 1473742"/>
                <a:gd name="connsiteX5" fmla="*/ 0 w 609599"/>
                <a:gd name="connsiteY5" fmla="*/ 108052 h 1473742"/>
                <a:gd name="connsiteX0" fmla="*/ 43542 w 609599"/>
                <a:gd name="connsiteY0" fmla="*/ 4064 h 1485868"/>
                <a:gd name="connsiteX1" fmla="*/ 609599 w 609599"/>
                <a:gd name="connsiteY1" fmla="*/ 18578 h 1485868"/>
                <a:gd name="connsiteX2" fmla="*/ 609599 w 609599"/>
                <a:gd name="connsiteY2" fmla="*/ 1470006 h 1485868"/>
                <a:gd name="connsiteX3" fmla="*/ 290284 w 609599"/>
                <a:gd name="connsiteY3" fmla="*/ 1121664 h 1485868"/>
                <a:gd name="connsiteX4" fmla="*/ 14514 w 609599"/>
                <a:gd name="connsiteY4" fmla="*/ 1484521 h 1485868"/>
                <a:gd name="connsiteX5" fmla="*/ 0 w 609599"/>
                <a:gd name="connsiteY5" fmla="*/ 120178 h 1485868"/>
                <a:gd name="connsiteX0" fmla="*/ 1829 w 611429"/>
                <a:gd name="connsiteY0" fmla="*/ 2962 h 1499280"/>
                <a:gd name="connsiteX1" fmla="*/ 611429 w 611429"/>
                <a:gd name="connsiteY1" fmla="*/ 31990 h 1499280"/>
                <a:gd name="connsiteX2" fmla="*/ 611429 w 611429"/>
                <a:gd name="connsiteY2" fmla="*/ 1483418 h 1499280"/>
                <a:gd name="connsiteX3" fmla="*/ 292114 w 611429"/>
                <a:gd name="connsiteY3" fmla="*/ 1135076 h 1499280"/>
                <a:gd name="connsiteX4" fmla="*/ 16344 w 611429"/>
                <a:gd name="connsiteY4" fmla="*/ 1497933 h 1499280"/>
                <a:gd name="connsiteX5" fmla="*/ 1830 w 611429"/>
                <a:gd name="connsiteY5" fmla="*/ 133590 h 1499280"/>
                <a:gd name="connsiteX0" fmla="*/ 1829 w 611429"/>
                <a:gd name="connsiteY0" fmla="*/ 2962 h 1499280"/>
                <a:gd name="connsiteX1" fmla="*/ 611429 w 611429"/>
                <a:gd name="connsiteY1" fmla="*/ 31990 h 1499280"/>
                <a:gd name="connsiteX2" fmla="*/ 611429 w 611429"/>
                <a:gd name="connsiteY2" fmla="*/ 1483418 h 1499280"/>
                <a:gd name="connsiteX3" fmla="*/ 292114 w 611429"/>
                <a:gd name="connsiteY3" fmla="*/ 1135076 h 1499280"/>
                <a:gd name="connsiteX4" fmla="*/ 16344 w 611429"/>
                <a:gd name="connsiteY4" fmla="*/ 1497933 h 1499280"/>
                <a:gd name="connsiteX5" fmla="*/ 1830 w 611429"/>
                <a:gd name="connsiteY5" fmla="*/ 133590 h 1499280"/>
                <a:gd name="connsiteX0" fmla="*/ 1829 w 611429"/>
                <a:gd name="connsiteY0" fmla="*/ 2962 h 1499280"/>
                <a:gd name="connsiteX1" fmla="*/ 611429 w 611429"/>
                <a:gd name="connsiteY1" fmla="*/ 31990 h 1499280"/>
                <a:gd name="connsiteX2" fmla="*/ 611429 w 611429"/>
                <a:gd name="connsiteY2" fmla="*/ 1483418 h 1499280"/>
                <a:gd name="connsiteX3" fmla="*/ 292114 w 611429"/>
                <a:gd name="connsiteY3" fmla="*/ 1135076 h 1499280"/>
                <a:gd name="connsiteX4" fmla="*/ 16344 w 611429"/>
                <a:gd name="connsiteY4" fmla="*/ 1497933 h 1499280"/>
                <a:gd name="connsiteX5" fmla="*/ 1830 w 611429"/>
                <a:gd name="connsiteY5" fmla="*/ 133590 h 1499280"/>
                <a:gd name="connsiteX0" fmla="*/ 1829 w 611429"/>
                <a:gd name="connsiteY0" fmla="*/ 2962 h 1499193"/>
                <a:gd name="connsiteX1" fmla="*/ 611429 w 611429"/>
                <a:gd name="connsiteY1" fmla="*/ 31990 h 1499193"/>
                <a:gd name="connsiteX2" fmla="*/ 611429 w 611429"/>
                <a:gd name="connsiteY2" fmla="*/ 1483418 h 1499193"/>
                <a:gd name="connsiteX3" fmla="*/ 292114 w 611429"/>
                <a:gd name="connsiteY3" fmla="*/ 1135076 h 1499193"/>
                <a:gd name="connsiteX4" fmla="*/ 16344 w 611429"/>
                <a:gd name="connsiteY4" fmla="*/ 1497933 h 1499193"/>
                <a:gd name="connsiteX5" fmla="*/ 1830 w 611429"/>
                <a:gd name="connsiteY5" fmla="*/ 75532 h 1499193"/>
                <a:gd name="connsiteX0" fmla="*/ 1829 w 611429"/>
                <a:gd name="connsiteY0" fmla="*/ 14515 h 1467203"/>
                <a:gd name="connsiteX1" fmla="*/ 611429 w 611429"/>
                <a:gd name="connsiteY1" fmla="*/ 0 h 1467203"/>
                <a:gd name="connsiteX2" fmla="*/ 611429 w 611429"/>
                <a:gd name="connsiteY2" fmla="*/ 1451428 h 1467203"/>
                <a:gd name="connsiteX3" fmla="*/ 292114 w 611429"/>
                <a:gd name="connsiteY3" fmla="*/ 1103086 h 1467203"/>
                <a:gd name="connsiteX4" fmla="*/ 16344 w 611429"/>
                <a:gd name="connsiteY4" fmla="*/ 1465943 h 1467203"/>
                <a:gd name="connsiteX5" fmla="*/ 1830 w 611429"/>
                <a:gd name="connsiteY5" fmla="*/ 43542 h 146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429" h="1467203">
                  <a:moveTo>
                    <a:pt x="1829" y="14515"/>
                  </a:moveTo>
                  <a:cubicBezTo>
                    <a:pt x="-32037" y="0"/>
                    <a:pt x="413067" y="0"/>
                    <a:pt x="611429" y="0"/>
                  </a:cubicBezTo>
                  <a:lnTo>
                    <a:pt x="611429" y="1451428"/>
                  </a:lnTo>
                  <a:lnTo>
                    <a:pt x="292114" y="1103086"/>
                  </a:lnTo>
                  <a:lnTo>
                    <a:pt x="16344" y="1465943"/>
                  </a:lnTo>
                  <a:cubicBezTo>
                    <a:pt x="-7847" y="1504647"/>
                    <a:pt x="40536" y="643466"/>
                    <a:pt x="1830" y="43542"/>
                  </a:cubicBezTo>
                </a:path>
              </a:pathLst>
            </a:custGeom>
            <a:solidFill>
              <a:srgbClr val="3BDD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66DE38-6EA6-4B7C-8D37-B8E6F39C7A4B}"/>
                </a:ext>
              </a:extLst>
            </p:cNvPr>
            <p:cNvSpPr txBox="1"/>
            <p:nvPr/>
          </p:nvSpPr>
          <p:spPr>
            <a:xfrm>
              <a:off x="3022900" y="2905661"/>
              <a:ext cx="3186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종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측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FD0E9B0-A8B8-42AB-A121-958BB1561113}"/>
              </a:ext>
            </a:extLst>
          </p:cNvPr>
          <p:cNvSpPr txBox="1"/>
          <p:nvPr/>
        </p:nvSpPr>
        <p:spPr>
          <a:xfrm>
            <a:off x="6723980" y="2881009"/>
            <a:ext cx="318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측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CA5C02D-2E1F-4D74-9D85-E2DC371EE6E3}"/>
              </a:ext>
            </a:extLst>
          </p:cNvPr>
          <p:cNvSpPr txBox="1"/>
          <p:nvPr/>
        </p:nvSpPr>
        <p:spPr>
          <a:xfrm>
            <a:off x="10363200" y="2879118"/>
            <a:ext cx="318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측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A5A8046-9A8F-4F96-9A72-EA57D77556A0}"/>
              </a:ext>
            </a:extLst>
          </p:cNvPr>
          <p:cNvGrpSpPr/>
          <p:nvPr/>
        </p:nvGrpSpPr>
        <p:grpSpPr>
          <a:xfrm>
            <a:off x="13866571" y="2791674"/>
            <a:ext cx="611429" cy="1894626"/>
            <a:chOff x="2893771" y="2791674"/>
            <a:chExt cx="611429" cy="1894626"/>
          </a:xfrm>
          <a:solidFill>
            <a:srgbClr val="6BDC1E"/>
          </a:solidFill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1176B974-B9B6-4BB2-9518-467E85B1E540}"/>
                </a:ext>
              </a:extLst>
            </p:cNvPr>
            <p:cNvSpPr/>
            <p:nvPr/>
          </p:nvSpPr>
          <p:spPr>
            <a:xfrm>
              <a:off x="2893771" y="2791674"/>
              <a:ext cx="611429" cy="1894626"/>
            </a:xfrm>
            <a:custGeom>
              <a:avLst/>
              <a:gdLst>
                <a:gd name="connsiteX0" fmla="*/ 0 w 711200"/>
                <a:gd name="connsiteY0" fmla="*/ 29029 h 1480457"/>
                <a:gd name="connsiteX1" fmla="*/ 711200 w 711200"/>
                <a:gd name="connsiteY1" fmla="*/ 29029 h 1480457"/>
                <a:gd name="connsiteX2" fmla="*/ 711200 w 711200"/>
                <a:gd name="connsiteY2" fmla="*/ 1480457 h 1480457"/>
                <a:gd name="connsiteX3" fmla="*/ 449943 w 711200"/>
                <a:gd name="connsiteY3" fmla="*/ 1146629 h 1480457"/>
                <a:gd name="connsiteX4" fmla="*/ 290286 w 711200"/>
                <a:gd name="connsiteY4" fmla="*/ 1451429 h 1480457"/>
                <a:gd name="connsiteX5" fmla="*/ 43543 w 711200"/>
                <a:gd name="connsiteY5" fmla="*/ 0 h 1480457"/>
                <a:gd name="connsiteX0" fmla="*/ 0 w 711200"/>
                <a:gd name="connsiteY0" fmla="*/ 29029 h 1494972"/>
                <a:gd name="connsiteX1" fmla="*/ 711200 w 711200"/>
                <a:gd name="connsiteY1" fmla="*/ 29029 h 1494972"/>
                <a:gd name="connsiteX2" fmla="*/ 711200 w 711200"/>
                <a:gd name="connsiteY2" fmla="*/ 1480457 h 1494972"/>
                <a:gd name="connsiteX3" fmla="*/ 449943 w 711200"/>
                <a:gd name="connsiteY3" fmla="*/ 1146629 h 1494972"/>
                <a:gd name="connsiteX4" fmla="*/ 116115 w 711200"/>
                <a:gd name="connsiteY4" fmla="*/ 1494972 h 1494972"/>
                <a:gd name="connsiteX5" fmla="*/ 43543 w 711200"/>
                <a:gd name="connsiteY5" fmla="*/ 0 h 1494972"/>
                <a:gd name="connsiteX0" fmla="*/ 0 w 711200"/>
                <a:gd name="connsiteY0" fmla="*/ 29029 h 1496013"/>
                <a:gd name="connsiteX1" fmla="*/ 711200 w 711200"/>
                <a:gd name="connsiteY1" fmla="*/ 29029 h 1496013"/>
                <a:gd name="connsiteX2" fmla="*/ 711200 w 711200"/>
                <a:gd name="connsiteY2" fmla="*/ 1480457 h 1496013"/>
                <a:gd name="connsiteX3" fmla="*/ 449943 w 711200"/>
                <a:gd name="connsiteY3" fmla="*/ 1146629 h 1496013"/>
                <a:gd name="connsiteX4" fmla="*/ 116115 w 711200"/>
                <a:gd name="connsiteY4" fmla="*/ 1494972 h 1496013"/>
                <a:gd name="connsiteX5" fmla="*/ 43543 w 711200"/>
                <a:gd name="connsiteY5" fmla="*/ 0 h 1496013"/>
                <a:gd name="connsiteX0" fmla="*/ 0 w 711200"/>
                <a:gd name="connsiteY0" fmla="*/ 29029 h 1496013"/>
                <a:gd name="connsiteX1" fmla="*/ 711200 w 711200"/>
                <a:gd name="connsiteY1" fmla="*/ 29029 h 1496013"/>
                <a:gd name="connsiteX2" fmla="*/ 711200 w 711200"/>
                <a:gd name="connsiteY2" fmla="*/ 1480457 h 1496013"/>
                <a:gd name="connsiteX3" fmla="*/ 391885 w 711200"/>
                <a:gd name="connsiteY3" fmla="*/ 1132115 h 1496013"/>
                <a:gd name="connsiteX4" fmla="*/ 116115 w 711200"/>
                <a:gd name="connsiteY4" fmla="*/ 1494972 h 1496013"/>
                <a:gd name="connsiteX5" fmla="*/ 43543 w 711200"/>
                <a:gd name="connsiteY5" fmla="*/ 0 h 1496013"/>
                <a:gd name="connsiteX0" fmla="*/ 0 w 711200"/>
                <a:gd name="connsiteY0" fmla="*/ 29029 h 1496013"/>
                <a:gd name="connsiteX1" fmla="*/ 711200 w 711200"/>
                <a:gd name="connsiteY1" fmla="*/ 29029 h 1496013"/>
                <a:gd name="connsiteX2" fmla="*/ 711200 w 711200"/>
                <a:gd name="connsiteY2" fmla="*/ 1480457 h 1496013"/>
                <a:gd name="connsiteX3" fmla="*/ 391885 w 711200"/>
                <a:gd name="connsiteY3" fmla="*/ 1132115 h 1496013"/>
                <a:gd name="connsiteX4" fmla="*/ 116115 w 711200"/>
                <a:gd name="connsiteY4" fmla="*/ 1494972 h 1496013"/>
                <a:gd name="connsiteX5" fmla="*/ 101601 w 711200"/>
                <a:gd name="connsiteY5" fmla="*/ 0 h 1496013"/>
                <a:gd name="connsiteX0" fmla="*/ 0 w 711200"/>
                <a:gd name="connsiteY0" fmla="*/ 29029 h 1496137"/>
                <a:gd name="connsiteX1" fmla="*/ 711200 w 711200"/>
                <a:gd name="connsiteY1" fmla="*/ 29029 h 1496137"/>
                <a:gd name="connsiteX2" fmla="*/ 711200 w 711200"/>
                <a:gd name="connsiteY2" fmla="*/ 1480457 h 1496137"/>
                <a:gd name="connsiteX3" fmla="*/ 391885 w 711200"/>
                <a:gd name="connsiteY3" fmla="*/ 1132115 h 1496137"/>
                <a:gd name="connsiteX4" fmla="*/ 116115 w 711200"/>
                <a:gd name="connsiteY4" fmla="*/ 1494972 h 1496137"/>
                <a:gd name="connsiteX5" fmla="*/ 101601 w 711200"/>
                <a:gd name="connsiteY5" fmla="*/ 0 h 1496137"/>
                <a:gd name="connsiteX0" fmla="*/ 14513 w 609599"/>
                <a:gd name="connsiteY0" fmla="*/ 29029 h 1496137"/>
                <a:gd name="connsiteX1" fmla="*/ 609599 w 609599"/>
                <a:gd name="connsiteY1" fmla="*/ 29029 h 1496137"/>
                <a:gd name="connsiteX2" fmla="*/ 609599 w 609599"/>
                <a:gd name="connsiteY2" fmla="*/ 1480457 h 1496137"/>
                <a:gd name="connsiteX3" fmla="*/ 290284 w 609599"/>
                <a:gd name="connsiteY3" fmla="*/ 1132115 h 1496137"/>
                <a:gd name="connsiteX4" fmla="*/ 14514 w 609599"/>
                <a:gd name="connsiteY4" fmla="*/ 1494972 h 1496137"/>
                <a:gd name="connsiteX5" fmla="*/ 0 w 609599"/>
                <a:gd name="connsiteY5" fmla="*/ 0 h 1496137"/>
                <a:gd name="connsiteX0" fmla="*/ 14513 w 609599"/>
                <a:gd name="connsiteY0" fmla="*/ 29029 h 1496137"/>
                <a:gd name="connsiteX1" fmla="*/ 609599 w 609599"/>
                <a:gd name="connsiteY1" fmla="*/ 29029 h 1496137"/>
                <a:gd name="connsiteX2" fmla="*/ 609599 w 609599"/>
                <a:gd name="connsiteY2" fmla="*/ 1480457 h 1496137"/>
                <a:gd name="connsiteX3" fmla="*/ 290284 w 609599"/>
                <a:gd name="connsiteY3" fmla="*/ 1132115 h 1496137"/>
                <a:gd name="connsiteX4" fmla="*/ 14514 w 609599"/>
                <a:gd name="connsiteY4" fmla="*/ 1494972 h 1496137"/>
                <a:gd name="connsiteX5" fmla="*/ 0 w 609599"/>
                <a:gd name="connsiteY5" fmla="*/ 0 h 1496137"/>
                <a:gd name="connsiteX0" fmla="*/ 5713 w 600799"/>
                <a:gd name="connsiteY0" fmla="*/ 6452 h 1473742"/>
                <a:gd name="connsiteX1" fmla="*/ 600799 w 600799"/>
                <a:gd name="connsiteY1" fmla="*/ 6452 h 1473742"/>
                <a:gd name="connsiteX2" fmla="*/ 600799 w 600799"/>
                <a:gd name="connsiteY2" fmla="*/ 1457880 h 1473742"/>
                <a:gd name="connsiteX3" fmla="*/ 281484 w 600799"/>
                <a:gd name="connsiteY3" fmla="*/ 1109538 h 1473742"/>
                <a:gd name="connsiteX4" fmla="*/ 5714 w 600799"/>
                <a:gd name="connsiteY4" fmla="*/ 1472395 h 1473742"/>
                <a:gd name="connsiteX5" fmla="*/ 5714 w 600799"/>
                <a:gd name="connsiteY5" fmla="*/ 108052 h 1473742"/>
                <a:gd name="connsiteX0" fmla="*/ 14513 w 609599"/>
                <a:gd name="connsiteY0" fmla="*/ 6452 h 1473742"/>
                <a:gd name="connsiteX1" fmla="*/ 609599 w 609599"/>
                <a:gd name="connsiteY1" fmla="*/ 6452 h 1473742"/>
                <a:gd name="connsiteX2" fmla="*/ 609599 w 609599"/>
                <a:gd name="connsiteY2" fmla="*/ 1457880 h 1473742"/>
                <a:gd name="connsiteX3" fmla="*/ 290284 w 609599"/>
                <a:gd name="connsiteY3" fmla="*/ 1109538 h 1473742"/>
                <a:gd name="connsiteX4" fmla="*/ 14514 w 609599"/>
                <a:gd name="connsiteY4" fmla="*/ 1472395 h 1473742"/>
                <a:gd name="connsiteX5" fmla="*/ 0 w 609599"/>
                <a:gd name="connsiteY5" fmla="*/ 108052 h 1473742"/>
                <a:gd name="connsiteX0" fmla="*/ 43542 w 609599"/>
                <a:gd name="connsiteY0" fmla="*/ 4064 h 1485868"/>
                <a:gd name="connsiteX1" fmla="*/ 609599 w 609599"/>
                <a:gd name="connsiteY1" fmla="*/ 18578 h 1485868"/>
                <a:gd name="connsiteX2" fmla="*/ 609599 w 609599"/>
                <a:gd name="connsiteY2" fmla="*/ 1470006 h 1485868"/>
                <a:gd name="connsiteX3" fmla="*/ 290284 w 609599"/>
                <a:gd name="connsiteY3" fmla="*/ 1121664 h 1485868"/>
                <a:gd name="connsiteX4" fmla="*/ 14514 w 609599"/>
                <a:gd name="connsiteY4" fmla="*/ 1484521 h 1485868"/>
                <a:gd name="connsiteX5" fmla="*/ 0 w 609599"/>
                <a:gd name="connsiteY5" fmla="*/ 120178 h 1485868"/>
                <a:gd name="connsiteX0" fmla="*/ 1829 w 611429"/>
                <a:gd name="connsiteY0" fmla="*/ 2962 h 1499280"/>
                <a:gd name="connsiteX1" fmla="*/ 611429 w 611429"/>
                <a:gd name="connsiteY1" fmla="*/ 31990 h 1499280"/>
                <a:gd name="connsiteX2" fmla="*/ 611429 w 611429"/>
                <a:gd name="connsiteY2" fmla="*/ 1483418 h 1499280"/>
                <a:gd name="connsiteX3" fmla="*/ 292114 w 611429"/>
                <a:gd name="connsiteY3" fmla="*/ 1135076 h 1499280"/>
                <a:gd name="connsiteX4" fmla="*/ 16344 w 611429"/>
                <a:gd name="connsiteY4" fmla="*/ 1497933 h 1499280"/>
                <a:gd name="connsiteX5" fmla="*/ 1830 w 611429"/>
                <a:gd name="connsiteY5" fmla="*/ 133590 h 1499280"/>
                <a:gd name="connsiteX0" fmla="*/ 1829 w 611429"/>
                <a:gd name="connsiteY0" fmla="*/ 2962 h 1499280"/>
                <a:gd name="connsiteX1" fmla="*/ 611429 w 611429"/>
                <a:gd name="connsiteY1" fmla="*/ 31990 h 1499280"/>
                <a:gd name="connsiteX2" fmla="*/ 611429 w 611429"/>
                <a:gd name="connsiteY2" fmla="*/ 1483418 h 1499280"/>
                <a:gd name="connsiteX3" fmla="*/ 292114 w 611429"/>
                <a:gd name="connsiteY3" fmla="*/ 1135076 h 1499280"/>
                <a:gd name="connsiteX4" fmla="*/ 16344 w 611429"/>
                <a:gd name="connsiteY4" fmla="*/ 1497933 h 1499280"/>
                <a:gd name="connsiteX5" fmla="*/ 1830 w 611429"/>
                <a:gd name="connsiteY5" fmla="*/ 133590 h 1499280"/>
                <a:gd name="connsiteX0" fmla="*/ 1829 w 611429"/>
                <a:gd name="connsiteY0" fmla="*/ 2962 h 1499280"/>
                <a:gd name="connsiteX1" fmla="*/ 611429 w 611429"/>
                <a:gd name="connsiteY1" fmla="*/ 31990 h 1499280"/>
                <a:gd name="connsiteX2" fmla="*/ 611429 w 611429"/>
                <a:gd name="connsiteY2" fmla="*/ 1483418 h 1499280"/>
                <a:gd name="connsiteX3" fmla="*/ 292114 w 611429"/>
                <a:gd name="connsiteY3" fmla="*/ 1135076 h 1499280"/>
                <a:gd name="connsiteX4" fmla="*/ 16344 w 611429"/>
                <a:gd name="connsiteY4" fmla="*/ 1497933 h 1499280"/>
                <a:gd name="connsiteX5" fmla="*/ 1830 w 611429"/>
                <a:gd name="connsiteY5" fmla="*/ 133590 h 1499280"/>
                <a:gd name="connsiteX0" fmla="*/ 1829 w 611429"/>
                <a:gd name="connsiteY0" fmla="*/ 2962 h 1499193"/>
                <a:gd name="connsiteX1" fmla="*/ 611429 w 611429"/>
                <a:gd name="connsiteY1" fmla="*/ 31990 h 1499193"/>
                <a:gd name="connsiteX2" fmla="*/ 611429 w 611429"/>
                <a:gd name="connsiteY2" fmla="*/ 1483418 h 1499193"/>
                <a:gd name="connsiteX3" fmla="*/ 292114 w 611429"/>
                <a:gd name="connsiteY3" fmla="*/ 1135076 h 1499193"/>
                <a:gd name="connsiteX4" fmla="*/ 16344 w 611429"/>
                <a:gd name="connsiteY4" fmla="*/ 1497933 h 1499193"/>
                <a:gd name="connsiteX5" fmla="*/ 1830 w 611429"/>
                <a:gd name="connsiteY5" fmla="*/ 75532 h 1499193"/>
                <a:gd name="connsiteX0" fmla="*/ 1829 w 611429"/>
                <a:gd name="connsiteY0" fmla="*/ 14515 h 1467203"/>
                <a:gd name="connsiteX1" fmla="*/ 611429 w 611429"/>
                <a:gd name="connsiteY1" fmla="*/ 0 h 1467203"/>
                <a:gd name="connsiteX2" fmla="*/ 611429 w 611429"/>
                <a:gd name="connsiteY2" fmla="*/ 1451428 h 1467203"/>
                <a:gd name="connsiteX3" fmla="*/ 292114 w 611429"/>
                <a:gd name="connsiteY3" fmla="*/ 1103086 h 1467203"/>
                <a:gd name="connsiteX4" fmla="*/ 16344 w 611429"/>
                <a:gd name="connsiteY4" fmla="*/ 1465943 h 1467203"/>
                <a:gd name="connsiteX5" fmla="*/ 1830 w 611429"/>
                <a:gd name="connsiteY5" fmla="*/ 43542 h 146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429" h="1467203">
                  <a:moveTo>
                    <a:pt x="1829" y="14515"/>
                  </a:moveTo>
                  <a:cubicBezTo>
                    <a:pt x="-32037" y="0"/>
                    <a:pt x="413067" y="0"/>
                    <a:pt x="611429" y="0"/>
                  </a:cubicBezTo>
                  <a:lnTo>
                    <a:pt x="611429" y="1451428"/>
                  </a:lnTo>
                  <a:lnTo>
                    <a:pt x="292114" y="1103086"/>
                  </a:lnTo>
                  <a:lnTo>
                    <a:pt x="16344" y="1465943"/>
                  </a:lnTo>
                  <a:cubicBezTo>
                    <a:pt x="-7847" y="1504647"/>
                    <a:pt x="40536" y="643466"/>
                    <a:pt x="1830" y="43542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B9BD250-74E3-48AB-9502-7445586DDAF7}"/>
                </a:ext>
              </a:extLst>
            </p:cNvPr>
            <p:cNvSpPr txBox="1"/>
            <p:nvPr/>
          </p:nvSpPr>
          <p:spPr>
            <a:xfrm>
              <a:off x="3022900" y="2905661"/>
              <a:ext cx="318658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감성분석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0CE95EE-2AD1-4995-9A4D-3BA2B7984AFE}"/>
              </a:ext>
            </a:extLst>
          </p:cNvPr>
          <p:cNvGrpSpPr/>
          <p:nvPr/>
        </p:nvGrpSpPr>
        <p:grpSpPr>
          <a:xfrm>
            <a:off x="17719122" y="2781300"/>
            <a:ext cx="611429" cy="1894626"/>
            <a:chOff x="2893771" y="2791674"/>
            <a:chExt cx="611429" cy="1894626"/>
          </a:xfrm>
          <a:solidFill>
            <a:srgbClr val="6BDC1E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9EC314D-888B-40C4-A6B4-2F0FCF4E7646}"/>
                </a:ext>
              </a:extLst>
            </p:cNvPr>
            <p:cNvSpPr/>
            <p:nvPr/>
          </p:nvSpPr>
          <p:spPr>
            <a:xfrm>
              <a:off x="2893771" y="2791674"/>
              <a:ext cx="611429" cy="1894626"/>
            </a:xfrm>
            <a:custGeom>
              <a:avLst/>
              <a:gdLst>
                <a:gd name="connsiteX0" fmla="*/ 0 w 711200"/>
                <a:gd name="connsiteY0" fmla="*/ 29029 h 1480457"/>
                <a:gd name="connsiteX1" fmla="*/ 711200 w 711200"/>
                <a:gd name="connsiteY1" fmla="*/ 29029 h 1480457"/>
                <a:gd name="connsiteX2" fmla="*/ 711200 w 711200"/>
                <a:gd name="connsiteY2" fmla="*/ 1480457 h 1480457"/>
                <a:gd name="connsiteX3" fmla="*/ 449943 w 711200"/>
                <a:gd name="connsiteY3" fmla="*/ 1146629 h 1480457"/>
                <a:gd name="connsiteX4" fmla="*/ 290286 w 711200"/>
                <a:gd name="connsiteY4" fmla="*/ 1451429 h 1480457"/>
                <a:gd name="connsiteX5" fmla="*/ 43543 w 711200"/>
                <a:gd name="connsiteY5" fmla="*/ 0 h 1480457"/>
                <a:gd name="connsiteX0" fmla="*/ 0 w 711200"/>
                <a:gd name="connsiteY0" fmla="*/ 29029 h 1494972"/>
                <a:gd name="connsiteX1" fmla="*/ 711200 w 711200"/>
                <a:gd name="connsiteY1" fmla="*/ 29029 h 1494972"/>
                <a:gd name="connsiteX2" fmla="*/ 711200 w 711200"/>
                <a:gd name="connsiteY2" fmla="*/ 1480457 h 1494972"/>
                <a:gd name="connsiteX3" fmla="*/ 449943 w 711200"/>
                <a:gd name="connsiteY3" fmla="*/ 1146629 h 1494972"/>
                <a:gd name="connsiteX4" fmla="*/ 116115 w 711200"/>
                <a:gd name="connsiteY4" fmla="*/ 1494972 h 1494972"/>
                <a:gd name="connsiteX5" fmla="*/ 43543 w 711200"/>
                <a:gd name="connsiteY5" fmla="*/ 0 h 1494972"/>
                <a:gd name="connsiteX0" fmla="*/ 0 w 711200"/>
                <a:gd name="connsiteY0" fmla="*/ 29029 h 1496013"/>
                <a:gd name="connsiteX1" fmla="*/ 711200 w 711200"/>
                <a:gd name="connsiteY1" fmla="*/ 29029 h 1496013"/>
                <a:gd name="connsiteX2" fmla="*/ 711200 w 711200"/>
                <a:gd name="connsiteY2" fmla="*/ 1480457 h 1496013"/>
                <a:gd name="connsiteX3" fmla="*/ 449943 w 711200"/>
                <a:gd name="connsiteY3" fmla="*/ 1146629 h 1496013"/>
                <a:gd name="connsiteX4" fmla="*/ 116115 w 711200"/>
                <a:gd name="connsiteY4" fmla="*/ 1494972 h 1496013"/>
                <a:gd name="connsiteX5" fmla="*/ 43543 w 711200"/>
                <a:gd name="connsiteY5" fmla="*/ 0 h 1496013"/>
                <a:gd name="connsiteX0" fmla="*/ 0 w 711200"/>
                <a:gd name="connsiteY0" fmla="*/ 29029 h 1496013"/>
                <a:gd name="connsiteX1" fmla="*/ 711200 w 711200"/>
                <a:gd name="connsiteY1" fmla="*/ 29029 h 1496013"/>
                <a:gd name="connsiteX2" fmla="*/ 711200 w 711200"/>
                <a:gd name="connsiteY2" fmla="*/ 1480457 h 1496013"/>
                <a:gd name="connsiteX3" fmla="*/ 391885 w 711200"/>
                <a:gd name="connsiteY3" fmla="*/ 1132115 h 1496013"/>
                <a:gd name="connsiteX4" fmla="*/ 116115 w 711200"/>
                <a:gd name="connsiteY4" fmla="*/ 1494972 h 1496013"/>
                <a:gd name="connsiteX5" fmla="*/ 43543 w 711200"/>
                <a:gd name="connsiteY5" fmla="*/ 0 h 1496013"/>
                <a:gd name="connsiteX0" fmla="*/ 0 w 711200"/>
                <a:gd name="connsiteY0" fmla="*/ 29029 h 1496013"/>
                <a:gd name="connsiteX1" fmla="*/ 711200 w 711200"/>
                <a:gd name="connsiteY1" fmla="*/ 29029 h 1496013"/>
                <a:gd name="connsiteX2" fmla="*/ 711200 w 711200"/>
                <a:gd name="connsiteY2" fmla="*/ 1480457 h 1496013"/>
                <a:gd name="connsiteX3" fmla="*/ 391885 w 711200"/>
                <a:gd name="connsiteY3" fmla="*/ 1132115 h 1496013"/>
                <a:gd name="connsiteX4" fmla="*/ 116115 w 711200"/>
                <a:gd name="connsiteY4" fmla="*/ 1494972 h 1496013"/>
                <a:gd name="connsiteX5" fmla="*/ 101601 w 711200"/>
                <a:gd name="connsiteY5" fmla="*/ 0 h 1496013"/>
                <a:gd name="connsiteX0" fmla="*/ 0 w 711200"/>
                <a:gd name="connsiteY0" fmla="*/ 29029 h 1496137"/>
                <a:gd name="connsiteX1" fmla="*/ 711200 w 711200"/>
                <a:gd name="connsiteY1" fmla="*/ 29029 h 1496137"/>
                <a:gd name="connsiteX2" fmla="*/ 711200 w 711200"/>
                <a:gd name="connsiteY2" fmla="*/ 1480457 h 1496137"/>
                <a:gd name="connsiteX3" fmla="*/ 391885 w 711200"/>
                <a:gd name="connsiteY3" fmla="*/ 1132115 h 1496137"/>
                <a:gd name="connsiteX4" fmla="*/ 116115 w 711200"/>
                <a:gd name="connsiteY4" fmla="*/ 1494972 h 1496137"/>
                <a:gd name="connsiteX5" fmla="*/ 101601 w 711200"/>
                <a:gd name="connsiteY5" fmla="*/ 0 h 1496137"/>
                <a:gd name="connsiteX0" fmla="*/ 14513 w 609599"/>
                <a:gd name="connsiteY0" fmla="*/ 29029 h 1496137"/>
                <a:gd name="connsiteX1" fmla="*/ 609599 w 609599"/>
                <a:gd name="connsiteY1" fmla="*/ 29029 h 1496137"/>
                <a:gd name="connsiteX2" fmla="*/ 609599 w 609599"/>
                <a:gd name="connsiteY2" fmla="*/ 1480457 h 1496137"/>
                <a:gd name="connsiteX3" fmla="*/ 290284 w 609599"/>
                <a:gd name="connsiteY3" fmla="*/ 1132115 h 1496137"/>
                <a:gd name="connsiteX4" fmla="*/ 14514 w 609599"/>
                <a:gd name="connsiteY4" fmla="*/ 1494972 h 1496137"/>
                <a:gd name="connsiteX5" fmla="*/ 0 w 609599"/>
                <a:gd name="connsiteY5" fmla="*/ 0 h 1496137"/>
                <a:gd name="connsiteX0" fmla="*/ 14513 w 609599"/>
                <a:gd name="connsiteY0" fmla="*/ 29029 h 1496137"/>
                <a:gd name="connsiteX1" fmla="*/ 609599 w 609599"/>
                <a:gd name="connsiteY1" fmla="*/ 29029 h 1496137"/>
                <a:gd name="connsiteX2" fmla="*/ 609599 w 609599"/>
                <a:gd name="connsiteY2" fmla="*/ 1480457 h 1496137"/>
                <a:gd name="connsiteX3" fmla="*/ 290284 w 609599"/>
                <a:gd name="connsiteY3" fmla="*/ 1132115 h 1496137"/>
                <a:gd name="connsiteX4" fmla="*/ 14514 w 609599"/>
                <a:gd name="connsiteY4" fmla="*/ 1494972 h 1496137"/>
                <a:gd name="connsiteX5" fmla="*/ 0 w 609599"/>
                <a:gd name="connsiteY5" fmla="*/ 0 h 1496137"/>
                <a:gd name="connsiteX0" fmla="*/ 5713 w 600799"/>
                <a:gd name="connsiteY0" fmla="*/ 6452 h 1473742"/>
                <a:gd name="connsiteX1" fmla="*/ 600799 w 600799"/>
                <a:gd name="connsiteY1" fmla="*/ 6452 h 1473742"/>
                <a:gd name="connsiteX2" fmla="*/ 600799 w 600799"/>
                <a:gd name="connsiteY2" fmla="*/ 1457880 h 1473742"/>
                <a:gd name="connsiteX3" fmla="*/ 281484 w 600799"/>
                <a:gd name="connsiteY3" fmla="*/ 1109538 h 1473742"/>
                <a:gd name="connsiteX4" fmla="*/ 5714 w 600799"/>
                <a:gd name="connsiteY4" fmla="*/ 1472395 h 1473742"/>
                <a:gd name="connsiteX5" fmla="*/ 5714 w 600799"/>
                <a:gd name="connsiteY5" fmla="*/ 108052 h 1473742"/>
                <a:gd name="connsiteX0" fmla="*/ 14513 w 609599"/>
                <a:gd name="connsiteY0" fmla="*/ 6452 h 1473742"/>
                <a:gd name="connsiteX1" fmla="*/ 609599 w 609599"/>
                <a:gd name="connsiteY1" fmla="*/ 6452 h 1473742"/>
                <a:gd name="connsiteX2" fmla="*/ 609599 w 609599"/>
                <a:gd name="connsiteY2" fmla="*/ 1457880 h 1473742"/>
                <a:gd name="connsiteX3" fmla="*/ 290284 w 609599"/>
                <a:gd name="connsiteY3" fmla="*/ 1109538 h 1473742"/>
                <a:gd name="connsiteX4" fmla="*/ 14514 w 609599"/>
                <a:gd name="connsiteY4" fmla="*/ 1472395 h 1473742"/>
                <a:gd name="connsiteX5" fmla="*/ 0 w 609599"/>
                <a:gd name="connsiteY5" fmla="*/ 108052 h 1473742"/>
                <a:gd name="connsiteX0" fmla="*/ 43542 w 609599"/>
                <a:gd name="connsiteY0" fmla="*/ 4064 h 1485868"/>
                <a:gd name="connsiteX1" fmla="*/ 609599 w 609599"/>
                <a:gd name="connsiteY1" fmla="*/ 18578 h 1485868"/>
                <a:gd name="connsiteX2" fmla="*/ 609599 w 609599"/>
                <a:gd name="connsiteY2" fmla="*/ 1470006 h 1485868"/>
                <a:gd name="connsiteX3" fmla="*/ 290284 w 609599"/>
                <a:gd name="connsiteY3" fmla="*/ 1121664 h 1485868"/>
                <a:gd name="connsiteX4" fmla="*/ 14514 w 609599"/>
                <a:gd name="connsiteY4" fmla="*/ 1484521 h 1485868"/>
                <a:gd name="connsiteX5" fmla="*/ 0 w 609599"/>
                <a:gd name="connsiteY5" fmla="*/ 120178 h 1485868"/>
                <a:gd name="connsiteX0" fmla="*/ 1829 w 611429"/>
                <a:gd name="connsiteY0" fmla="*/ 2962 h 1499280"/>
                <a:gd name="connsiteX1" fmla="*/ 611429 w 611429"/>
                <a:gd name="connsiteY1" fmla="*/ 31990 h 1499280"/>
                <a:gd name="connsiteX2" fmla="*/ 611429 w 611429"/>
                <a:gd name="connsiteY2" fmla="*/ 1483418 h 1499280"/>
                <a:gd name="connsiteX3" fmla="*/ 292114 w 611429"/>
                <a:gd name="connsiteY3" fmla="*/ 1135076 h 1499280"/>
                <a:gd name="connsiteX4" fmla="*/ 16344 w 611429"/>
                <a:gd name="connsiteY4" fmla="*/ 1497933 h 1499280"/>
                <a:gd name="connsiteX5" fmla="*/ 1830 w 611429"/>
                <a:gd name="connsiteY5" fmla="*/ 133590 h 1499280"/>
                <a:gd name="connsiteX0" fmla="*/ 1829 w 611429"/>
                <a:gd name="connsiteY0" fmla="*/ 2962 h 1499280"/>
                <a:gd name="connsiteX1" fmla="*/ 611429 w 611429"/>
                <a:gd name="connsiteY1" fmla="*/ 31990 h 1499280"/>
                <a:gd name="connsiteX2" fmla="*/ 611429 w 611429"/>
                <a:gd name="connsiteY2" fmla="*/ 1483418 h 1499280"/>
                <a:gd name="connsiteX3" fmla="*/ 292114 w 611429"/>
                <a:gd name="connsiteY3" fmla="*/ 1135076 h 1499280"/>
                <a:gd name="connsiteX4" fmla="*/ 16344 w 611429"/>
                <a:gd name="connsiteY4" fmla="*/ 1497933 h 1499280"/>
                <a:gd name="connsiteX5" fmla="*/ 1830 w 611429"/>
                <a:gd name="connsiteY5" fmla="*/ 133590 h 1499280"/>
                <a:gd name="connsiteX0" fmla="*/ 1829 w 611429"/>
                <a:gd name="connsiteY0" fmla="*/ 2962 h 1499280"/>
                <a:gd name="connsiteX1" fmla="*/ 611429 w 611429"/>
                <a:gd name="connsiteY1" fmla="*/ 31990 h 1499280"/>
                <a:gd name="connsiteX2" fmla="*/ 611429 w 611429"/>
                <a:gd name="connsiteY2" fmla="*/ 1483418 h 1499280"/>
                <a:gd name="connsiteX3" fmla="*/ 292114 w 611429"/>
                <a:gd name="connsiteY3" fmla="*/ 1135076 h 1499280"/>
                <a:gd name="connsiteX4" fmla="*/ 16344 w 611429"/>
                <a:gd name="connsiteY4" fmla="*/ 1497933 h 1499280"/>
                <a:gd name="connsiteX5" fmla="*/ 1830 w 611429"/>
                <a:gd name="connsiteY5" fmla="*/ 133590 h 1499280"/>
                <a:gd name="connsiteX0" fmla="*/ 1829 w 611429"/>
                <a:gd name="connsiteY0" fmla="*/ 2962 h 1499193"/>
                <a:gd name="connsiteX1" fmla="*/ 611429 w 611429"/>
                <a:gd name="connsiteY1" fmla="*/ 31990 h 1499193"/>
                <a:gd name="connsiteX2" fmla="*/ 611429 w 611429"/>
                <a:gd name="connsiteY2" fmla="*/ 1483418 h 1499193"/>
                <a:gd name="connsiteX3" fmla="*/ 292114 w 611429"/>
                <a:gd name="connsiteY3" fmla="*/ 1135076 h 1499193"/>
                <a:gd name="connsiteX4" fmla="*/ 16344 w 611429"/>
                <a:gd name="connsiteY4" fmla="*/ 1497933 h 1499193"/>
                <a:gd name="connsiteX5" fmla="*/ 1830 w 611429"/>
                <a:gd name="connsiteY5" fmla="*/ 75532 h 1499193"/>
                <a:gd name="connsiteX0" fmla="*/ 1829 w 611429"/>
                <a:gd name="connsiteY0" fmla="*/ 14515 h 1467203"/>
                <a:gd name="connsiteX1" fmla="*/ 611429 w 611429"/>
                <a:gd name="connsiteY1" fmla="*/ 0 h 1467203"/>
                <a:gd name="connsiteX2" fmla="*/ 611429 w 611429"/>
                <a:gd name="connsiteY2" fmla="*/ 1451428 h 1467203"/>
                <a:gd name="connsiteX3" fmla="*/ 292114 w 611429"/>
                <a:gd name="connsiteY3" fmla="*/ 1103086 h 1467203"/>
                <a:gd name="connsiteX4" fmla="*/ 16344 w 611429"/>
                <a:gd name="connsiteY4" fmla="*/ 1465943 h 1467203"/>
                <a:gd name="connsiteX5" fmla="*/ 1830 w 611429"/>
                <a:gd name="connsiteY5" fmla="*/ 43542 h 146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429" h="1467203">
                  <a:moveTo>
                    <a:pt x="1829" y="14515"/>
                  </a:moveTo>
                  <a:cubicBezTo>
                    <a:pt x="-32037" y="0"/>
                    <a:pt x="413067" y="0"/>
                    <a:pt x="611429" y="0"/>
                  </a:cubicBezTo>
                  <a:lnTo>
                    <a:pt x="611429" y="1451428"/>
                  </a:lnTo>
                  <a:lnTo>
                    <a:pt x="292114" y="1103086"/>
                  </a:lnTo>
                  <a:lnTo>
                    <a:pt x="16344" y="1465943"/>
                  </a:lnTo>
                  <a:cubicBezTo>
                    <a:pt x="-7847" y="1504647"/>
                    <a:pt x="40536" y="643466"/>
                    <a:pt x="1830" y="43542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9DDA-D22E-40AA-A0EC-9B7C69F03CC7}"/>
                </a:ext>
              </a:extLst>
            </p:cNvPr>
            <p:cNvSpPr txBox="1"/>
            <p:nvPr/>
          </p:nvSpPr>
          <p:spPr>
            <a:xfrm>
              <a:off x="3022900" y="2905661"/>
              <a:ext cx="318658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감성분석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74CC9B-4798-408F-A89F-A305AB702B62}"/>
              </a:ext>
            </a:extLst>
          </p:cNvPr>
          <p:cNvSpPr txBox="1"/>
          <p:nvPr/>
        </p:nvSpPr>
        <p:spPr>
          <a:xfrm>
            <a:off x="345215" y="7171986"/>
            <a:ext cx="2875913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조장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모델링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데이터 상관분석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605CB5F-DEAF-4A21-BDC6-85284708A7B3}"/>
              </a:ext>
            </a:extLst>
          </p:cNvPr>
          <p:cNvSpPr txBox="1"/>
          <p:nvPr/>
        </p:nvSpPr>
        <p:spPr>
          <a:xfrm>
            <a:off x="3895002" y="7171986"/>
            <a:ext cx="2875913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모델링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경제지표 검토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D1D3F4-F6C5-4716-B7B4-F175FC35D58E}"/>
              </a:ext>
            </a:extLst>
          </p:cNvPr>
          <p:cNvSpPr txBox="1"/>
          <p:nvPr/>
        </p:nvSpPr>
        <p:spPr>
          <a:xfrm>
            <a:off x="7584215" y="7171986"/>
            <a:ext cx="287591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데이터 수집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종목 검토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51A3518-545C-4367-B936-B910DB6E90DC}"/>
              </a:ext>
            </a:extLst>
          </p:cNvPr>
          <p:cNvSpPr txBox="1"/>
          <p:nvPr/>
        </p:nvSpPr>
        <p:spPr>
          <a:xfrm>
            <a:off x="11165615" y="7181661"/>
            <a:ext cx="2875913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데이터 </a:t>
            </a:r>
            <a:r>
              <a:rPr lang="ko-KR" altLang="en-US" sz="2800" dirty="0" err="1">
                <a:solidFill>
                  <a:schemeClr val="bg1"/>
                </a:solidFill>
              </a:rPr>
              <a:t>전처리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뉴스 데이터 분석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코드 보완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72D1D8C-B818-4A49-93E3-C7181B42280E}"/>
              </a:ext>
            </a:extLst>
          </p:cNvPr>
          <p:cNvSpPr txBox="1"/>
          <p:nvPr/>
        </p:nvSpPr>
        <p:spPr>
          <a:xfrm>
            <a:off x="14848625" y="7181661"/>
            <a:ext cx="287591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데이터 </a:t>
            </a:r>
            <a:r>
              <a:rPr lang="ko-KR" altLang="en-US" sz="2800" dirty="0" err="1">
                <a:solidFill>
                  <a:schemeClr val="bg1"/>
                </a:solidFill>
              </a:rPr>
              <a:t>크롤링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트위터 데이터 분석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코드 보완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자유형: 도형 970">
            <a:extLst>
              <a:ext uri="{FF2B5EF4-FFF2-40B4-BE49-F238E27FC236}">
                <a16:creationId xmlns:a16="http://schemas.microsoft.com/office/drawing/2014/main" id="{0FEA23FB-3076-41E7-B561-DF8A203E3129}"/>
              </a:ext>
            </a:extLst>
          </p:cNvPr>
          <p:cNvSpPr/>
          <p:nvPr/>
        </p:nvSpPr>
        <p:spPr>
          <a:xfrm>
            <a:off x="8653765" y="5288683"/>
            <a:ext cx="3047698" cy="1900273"/>
          </a:xfrm>
          <a:custGeom>
            <a:avLst/>
            <a:gdLst>
              <a:gd name="connsiteX0" fmla="*/ 0 w 2857500"/>
              <a:gd name="connsiteY0" fmla="*/ 1857375 h 1914525"/>
              <a:gd name="connsiteX1" fmla="*/ 2428875 w 2857500"/>
              <a:gd name="connsiteY1" fmla="*/ 1914525 h 1914525"/>
              <a:gd name="connsiteX2" fmla="*/ 2400300 w 2857500"/>
              <a:gd name="connsiteY2" fmla="*/ 285750 h 1914525"/>
              <a:gd name="connsiteX3" fmla="*/ 2857500 w 2857500"/>
              <a:gd name="connsiteY3" fmla="*/ 0 h 1914525"/>
              <a:gd name="connsiteX0" fmla="*/ 0 w 2857500"/>
              <a:gd name="connsiteY0" fmla="*/ 1857375 h 1857375"/>
              <a:gd name="connsiteX1" fmla="*/ 2228850 w 2857500"/>
              <a:gd name="connsiteY1" fmla="*/ 1815866 h 1857375"/>
              <a:gd name="connsiteX2" fmla="*/ 2400300 w 2857500"/>
              <a:gd name="connsiteY2" fmla="*/ 285750 h 1857375"/>
              <a:gd name="connsiteX3" fmla="*/ 2857500 w 2857500"/>
              <a:gd name="connsiteY3" fmla="*/ 0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1857375">
                <a:moveTo>
                  <a:pt x="0" y="1857375"/>
                </a:moveTo>
                <a:lnTo>
                  <a:pt x="2228850" y="1815866"/>
                </a:lnTo>
                <a:lnTo>
                  <a:pt x="2400300" y="285750"/>
                </a:lnTo>
                <a:lnTo>
                  <a:pt x="2857500" y="0"/>
                </a:lnTo>
              </a:path>
            </a:pathLst>
          </a:custGeom>
          <a:noFill/>
          <a:ln>
            <a:solidFill>
              <a:srgbClr val="D2A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908182F6-BFE0-4087-A618-60AA0C1699D1}"/>
              </a:ext>
            </a:extLst>
          </p:cNvPr>
          <p:cNvSpPr/>
          <p:nvPr/>
        </p:nvSpPr>
        <p:spPr>
          <a:xfrm>
            <a:off x="7621678" y="7563644"/>
            <a:ext cx="2937336" cy="708117"/>
          </a:xfrm>
          <a:custGeom>
            <a:avLst/>
            <a:gdLst>
              <a:gd name="connsiteX0" fmla="*/ 0 w 2828925"/>
              <a:gd name="connsiteY0" fmla="*/ 0 h 785813"/>
              <a:gd name="connsiteX1" fmla="*/ 571500 w 2828925"/>
              <a:gd name="connsiteY1" fmla="*/ 314325 h 785813"/>
              <a:gd name="connsiteX2" fmla="*/ 2200275 w 2828925"/>
              <a:gd name="connsiteY2" fmla="*/ 457200 h 785813"/>
              <a:gd name="connsiteX3" fmla="*/ 2828925 w 2828925"/>
              <a:gd name="connsiteY3" fmla="*/ 785813 h 78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925" h="785813">
                <a:moveTo>
                  <a:pt x="0" y="0"/>
                </a:moveTo>
                <a:cubicBezTo>
                  <a:pt x="102394" y="119062"/>
                  <a:pt x="204788" y="238125"/>
                  <a:pt x="571500" y="314325"/>
                </a:cubicBezTo>
                <a:cubicBezTo>
                  <a:pt x="938212" y="390525"/>
                  <a:pt x="1824038" y="378619"/>
                  <a:pt x="2200275" y="457200"/>
                </a:cubicBezTo>
                <a:cubicBezTo>
                  <a:pt x="2576512" y="535781"/>
                  <a:pt x="2702718" y="660797"/>
                  <a:pt x="2828925" y="785813"/>
                </a:cubicBezTo>
              </a:path>
            </a:pathLst>
          </a:custGeom>
          <a:noFill/>
          <a:ln>
            <a:solidFill>
              <a:srgbClr val="D2A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5415072-0E74-4BF9-8CE9-E856285D6752}"/>
              </a:ext>
            </a:extLst>
          </p:cNvPr>
          <p:cNvCxnSpPr>
            <a:cxnSpLocks/>
            <a:stCxn id="54" idx="0"/>
            <a:endCxn id="52" idx="6"/>
          </p:cNvCxnSpPr>
          <p:nvPr/>
        </p:nvCxnSpPr>
        <p:spPr>
          <a:xfrm flipV="1">
            <a:off x="5796952" y="3532172"/>
            <a:ext cx="1020759" cy="1"/>
          </a:xfrm>
          <a:prstGeom prst="line">
            <a:avLst/>
          </a:prstGeom>
          <a:ln w="28575">
            <a:solidFill>
              <a:srgbClr val="76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9829F9-4FFD-431B-AC04-0924EB8B40BF}"/>
              </a:ext>
            </a:extLst>
          </p:cNvPr>
          <p:cNvCxnSpPr>
            <a:cxnSpLocks/>
            <a:stCxn id="18" idx="3"/>
            <a:endCxn id="30" idx="6"/>
          </p:cNvCxnSpPr>
          <p:nvPr/>
        </p:nvCxnSpPr>
        <p:spPr>
          <a:xfrm>
            <a:off x="2184023" y="3560319"/>
            <a:ext cx="1248773" cy="3634"/>
          </a:xfrm>
          <a:prstGeom prst="line">
            <a:avLst/>
          </a:prstGeom>
          <a:ln w="28575">
            <a:solidFill>
              <a:srgbClr val="76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17244894" y="9182100"/>
            <a:ext cx="438095" cy="438095"/>
            <a:chOff x="16354022" y="6926970"/>
            <a:chExt cx="438095" cy="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B9A627B-0FC5-4EDD-B7DD-5A960C6EE6B3}"/>
              </a:ext>
            </a:extLst>
          </p:cNvPr>
          <p:cNvSpPr txBox="1"/>
          <p:nvPr/>
        </p:nvSpPr>
        <p:spPr>
          <a:xfrm>
            <a:off x="3962400" y="1891725"/>
            <a:ext cx="1424395" cy="584775"/>
          </a:xfrm>
          <a:prstGeom prst="rect">
            <a:avLst/>
          </a:prstGeom>
          <a:solidFill>
            <a:srgbClr val="0E7C25"/>
          </a:solidFill>
        </p:spPr>
        <p:txBody>
          <a:bodyPr wrap="square" rtlCol="0">
            <a:spAutoFit/>
          </a:bodyPr>
          <a:lstStyle/>
          <a:p>
            <a:r>
              <a:rPr lang="en-US" altLang="ko-KR" sz="3200" spc="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EDA</a:t>
            </a:r>
            <a:endParaRPr lang="ko-KR" altLang="en-US" sz="3200" spc="6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D027E-CB98-429E-88AD-288A58DB6926}"/>
              </a:ext>
            </a:extLst>
          </p:cNvPr>
          <p:cNvSpPr txBox="1"/>
          <p:nvPr/>
        </p:nvSpPr>
        <p:spPr>
          <a:xfrm>
            <a:off x="7087537" y="1891723"/>
            <a:ext cx="1663512" cy="584775"/>
          </a:xfrm>
          <a:prstGeom prst="rect">
            <a:avLst/>
          </a:prstGeom>
          <a:solidFill>
            <a:srgbClr val="0E7C25"/>
          </a:solidFill>
        </p:spPr>
        <p:txBody>
          <a:bodyPr wrap="square" rtlCol="0">
            <a:spAutoFit/>
          </a:bodyPr>
          <a:lstStyle/>
          <a:p>
            <a:r>
              <a:rPr lang="ko-KR" altLang="en-US" sz="3200" spc="6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전처리</a:t>
            </a:r>
            <a:endParaRPr lang="ko-KR" altLang="en-US" sz="3200" spc="6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44D11B19-FA3A-4022-928F-BD639B1BE1A6}"/>
              </a:ext>
            </a:extLst>
          </p:cNvPr>
          <p:cNvSpPr/>
          <p:nvPr/>
        </p:nvSpPr>
        <p:spPr>
          <a:xfrm rot="5400000">
            <a:off x="2082445" y="3471230"/>
            <a:ext cx="381333" cy="178177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EF6A49-3385-45BA-8550-297A490DBD35}"/>
              </a:ext>
            </a:extLst>
          </p:cNvPr>
          <p:cNvSpPr txBox="1"/>
          <p:nvPr/>
        </p:nvSpPr>
        <p:spPr>
          <a:xfrm>
            <a:off x="13059341" y="1891723"/>
            <a:ext cx="1663512" cy="584775"/>
          </a:xfrm>
          <a:prstGeom prst="rect">
            <a:avLst/>
          </a:prstGeom>
          <a:solidFill>
            <a:srgbClr val="0E7C25"/>
          </a:solidFill>
        </p:spPr>
        <p:txBody>
          <a:bodyPr wrap="squar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모델링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C9364-DB0D-43BB-81C0-3DF598D63A00}"/>
              </a:ext>
            </a:extLst>
          </p:cNvPr>
          <p:cNvSpPr txBox="1"/>
          <p:nvPr/>
        </p:nvSpPr>
        <p:spPr>
          <a:xfrm>
            <a:off x="4027788" y="3009900"/>
            <a:ext cx="135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종목선정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CB205-20D6-4C6A-830E-F92EB99550FC}"/>
              </a:ext>
            </a:extLst>
          </p:cNvPr>
          <p:cNvSpPr txBox="1"/>
          <p:nvPr/>
        </p:nvSpPr>
        <p:spPr>
          <a:xfrm>
            <a:off x="4027788" y="3437045"/>
            <a:ext cx="1246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피쳐선정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F52D7A3D-3DBF-4C47-95B0-BDB99188E524}"/>
              </a:ext>
            </a:extLst>
          </p:cNvPr>
          <p:cNvSpPr/>
          <p:nvPr/>
        </p:nvSpPr>
        <p:spPr>
          <a:xfrm rot="5400000">
            <a:off x="2523958" y="6250265"/>
            <a:ext cx="381333" cy="178177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60AEFE-35B3-4E8A-9404-3861E71781E9}"/>
              </a:ext>
            </a:extLst>
          </p:cNvPr>
          <p:cNvSpPr txBox="1"/>
          <p:nvPr/>
        </p:nvSpPr>
        <p:spPr>
          <a:xfrm>
            <a:off x="914400" y="4149171"/>
            <a:ext cx="166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주가데이터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15765-FA0D-4745-9E2B-EE21697724E4}"/>
              </a:ext>
            </a:extLst>
          </p:cNvPr>
          <p:cNvSpPr txBox="1"/>
          <p:nvPr/>
        </p:nvSpPr>
        <p:spPr>
          <a:xfrm>
            <a:off x="990599" y="6905030"/>
            <a:ext cx="2124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Text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뉴스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트위터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AA8734-A798-4961-9FE5-A591869420AD}"/>
              </a:ext>
            </a:extLst>
          </p:cNvPr>
          <p:cNvSpPr txBox="1"/>
          <p:nvPr/>
        </p:nvSpPr>
        <p:spPr>
          <a:xfrm>
            <a:off x="990599" y="3265327"/>
            <a:ext cx="1193423" cy="584775"/>
          </a:xfrm>
          <a:prstGeom prst="rect">
            <a:avLst/>
          </a:prstGeom>
          <a:solidFill>
            <a:srgbClr val="764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정형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39227C-43B1-45C3-B377-72993127A3C5}"/>
              </a:ext>
            </a:extLst>
          </p:cNvPr>
          <p:cNvSpPr txBox="1"/>
          <p:nvPr/>
        </p:nvSpPr>
        <p:spPr>
          <a:xfrm>
            <a:off x="976312" y="6064424"/>
            <a:ext cx="1663512" cy="584775"/>
          </a:xfrm>
          <a:prstGeom prst="rect">
            <a:avLst/>
          </a:prstGeom>
          <a:solidFill>
            <a:srgbClr val="D2AA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비정형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81103F-70EE-4F87-B651-D379371AC73E}"/>
              </a:ext>
            </a:extLst>
          </p:cNvPr>
          <p:cNvSpPr txBox="1"/>
          <p:nvPr/>
        </p:nvSpPr>
        <p:spPr>
          <a:xfrm>
            <a:off x="4052654" y="5824625"/>
            <a:ext cx="135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출처선정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2A7BB-F87E-42C8-9363-41EFEBEB557F}"/>
              </a:ext>
            </a:extLst>
          </p:cNvPr>
          <p:cNvSpPr txBox="1"/>
          <p:nvPr/>
        </p:nvSpPr>
        <p:spPr>
          <a:xfrm>
            <a:off x="4061112" y="6286290"/>
            <a:ext cx="1246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방법선정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D7B9AEE-6FBD-4F8E-8932-8D995A18C0D4}"/>
              </a:ext>
            </a:extLst>
          </p:cNvPr>
          <p:cNvSpPr/>
          <p:nvPr/>
        </p:nvSpPr>
        <p:spPr>
          <a:xfrm>
            <a:off x="3226177" y="3457028"/>
            <a:ext cx="206619" cy="2138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290643-6B75-48E0-9E91-1C163030D3DC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2803713" y="6339354"/>
            <a:ext cx="461619" cy="4031"/>
          </a:xfrm>
          <a:prstGeom prst="line">
            <a:avLst/>
          </a:prstGeom>
          <a:ln w="28575">
            <a:solidFill>
              <a:srgbClr val="D2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F6903EF-53D4-4FB9-9DF8-1925A0B67BEC}"/>
              </a:ext>
            </a:extLst>
          </p:cNvPr>
          <p:cNvSpPr txBox="1"/>
          <p:nvPr/>
        </p:nvSpPr>
        <p:spPr>
          <a:xfrm>
            <a:off x="6934200" y="2933700"/>
            <a:ext cx="163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결측치처리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99E847-C82E-45DD-B3F2-6EA8437B55F0}"/>
              </a:ext>
            </a:extLst>
          </p:cNvPr>
          <p:cNvSpPr txBox="1"/>
          <p:nvPr/>
        </p:nvSpPr>
        <p:spPr>
          <a:xfrm>
            <a:off x="6973079" y="3360845"/>
            <a:ext cx="155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이상치처리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E400664-01BD-45D9-87F1-27263AE927EF}"/>
              </a:ext>
            </a:extLst>
          </p:cNvPr>
          <p:cNvSpPr/>
          <p:nvPr/>
        </p:nvSpPr>
        <p:spPr>
          <a:xfrm>
            <a:off x="6611092" y="3425247"/>
            <a:ext cx="206619" cy="2138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A7CD429-6002-4986-A2FD-4AA99674DBCB}"/>
              </a:ext>
            </a:extLst>
          </p:cNvPr>
          <p:cNvSpPr/>
          <p:nvPr/>
        </p:nvSpPr>
        <p:spPr>
          <a:xfrm>
            <a:off x="6611091" y="6210300"/>
            <a:ext cx="206619" cy="2138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3EF5D4BD-BD6F-4D46-8298-185AC7743AC0}"/>
              </a:ext>
            </a:extLst>
          </p:cNvPr>
          <p:cNvSpPr/>
          <p:nvPr/>
        </p:nvSpPr>
        <p:spPr>
          <a:xfrm rot="5400000">
            <a:off x="5517197" y="3443084"/>
            <a:ext cx="381333" cy="178177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6928BB97-A9C9-4B53-8472-BB9B50912B63}"/>
              </a:ext>
            </a:extLst>
          </p:cNvPr>
          <p:cNvSpPr/>
          <p:nvPr/>
        </p:nvSpPr>
        <p:spPr>
          <a:xfrm rot="5400000">
            <a:off x="5532761" y="6221795"/>
            <a:ext cx="381333" cy="178177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898A94C-2561-467D-BB29-A2CAC231A437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>
            <a:off x="5812516" y="6310884"/>
            <a:ext cx="798575" cy="6341"/>
          </a:xfrm>
          <a:prstGeom prst="line">
            <a:avLst/>
          </a:prstGeom>
          <a:ln w="28575">
            <a:solidFill>
              <a:srgbClr val="D2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947FC69-51D0-4728-A9FB-2DB2082D0D57}"/>
              </a:ext>
            </a:extLst>
          </p:cNvPr>
          <p:cNvSpPr txBox="1"/>
          <p:nvPr/>
        </p:nvSpPr>
        <p:spPr>
          <a:xfrm>
            <a:off x="12649200" y="2850088"/>
            <a:ext cx="221113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</a:t>
            </a:r>
          </a:p>
          <a:p>
            <a:pPr algn="ctr">
              <a:lnSpc>
                <a:spcPct val="25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Decision Tree</a:t>
            </a:r>
          </a:p>
          <a:p>
            <a:pPr algn="ctr">
              <a:lnSpc>
                <a:spcPct val="25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Ensemble Methods</a:t>
            </a:r>
          </a:p>
          <a:p>
            <a:pPr algn="ctr">
              <a:lnSpc>
                <a:spcPct val="25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LSTM</a:t>
            </a:r>
          </a:p>
          <a:p>
            <a:pPr algn="ctr">
              <a:lnSpc>
                <a:spcPct val="25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GRU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ECB998-C6ED-4402-942E-83D1A98A5E73}"/>
              </a:ext>
            </a:extLst>
          </p:cNvPr>
          <p:cNvSpPr txBox="1"/>
          <p:nvPr/>
        </p:nvSpPr>
        <p:spPr>
          <a:xfrm>
            <a:off x="7070156" y="8267700"/>
            <a:ext cx="729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D2AA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5F2D82-C64F-4D1F-B829-73187921F172}"/>
              </a:ext>
            </a:extLst>
          </p:cNvPr>
          <p:cNvSpPr txBox="1"/>
          <p:nvPr/>
        </p:nvSpPr>
        <p:spPr>
          <a:xfrm>
            <a:off x="10086681" y="8271761"/>
            <a:ext cx="106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D2AA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비지도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87FE753-2ECF-45C8-AEAE-88C1F1BDA5E0}"/>
              </a:ext>
            </a:extLst>
          </p:cNvPr>
          <p:cNvSpPr txBox="1"/>
          <p:nvPr/>
        </p:nvSpPr>
        <p:spPr>
          <a:xfrm>
            <a:off x="4061112" y="6747955"/>
            <a:ext cx="1246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피쳐선정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24A951-1776-495A-9F71-37C294D4FF54}"/>
              </a:ext>
            </a:extLst>
          </p:cNvPr>
          <p:cNvSpPr txBox="1"/>
          <p:nvPr/>
        </p:nvSpPr>
        <p:spPr>
          <a:xfrm>
            <a:off x="6947088" y="6049571"/>
            <a:ext cx="166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결측치처리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D12FA5-7C88-4AF6-82CA-07AE2F576B8B}"/>
              </a:ext>
            </a:extLst>
          </p:cNvPr>
          <p:cNvSpPr txBox="1"/>
          <p:nvPr/>
        </p:nvSpPr>
        <p:spPr>
          <a:xfrm>
            <a:off x="6932942" y="6510635"/>
            <a:ext cx="166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불용어제거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A2BBB2F-4182-4492-B2E7-969944EA4B67}"/>
              </a:ext>
            </a:extLst>
          </p:cNvPr>
          <p:cNvSpPr txBox="1"/>
          <p:nvPr/>
        </p:nvSpPr>
        <p:spPr>
          <a:xfrm>
            <a:off x="6932942" y="7057430"/>
            <a:ext cx="1663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highlight>
                  <a:srgbClr val="D2AA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D2AA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  </a:t>
            </a: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44F87D-5275-48D4-BD66-59633799AB64}"/>
              </a:ext>
            </a:extLst>
          </p:cNvPr>
          <p:cNvSpPr txBox="1"/>
          <p:nvPr/>
        </p:nvSpPr>
        <p:spPr>
          <a:xfrm>
            <a:off x="6973079" y="3846319"/>
            <a:ext cx="155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Scaling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8AADBA44-B60F-40D3-95D8-6CAB57F7461A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418510" y="7628461"/>
            <a:ext cx="204372" cy="577685"/>
          </a:xfrm>
          <a:prstGeom prst="line">
            <a:avLst/>
          </a:prstGeom>
          <a:ln w="28575">
            <a:solidFill>
              <a:srgbClr val="D2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이등변 삼각형 90">
            <a:extLst>
              <a:ext uri="{FF2B5EF4-FFF2-40B4-BE49-F238E27FC236}">
                <a16:creationId xmlns:a16="http://schemas.microsoft.com/office/drawing/2014/main" id="{82E2D58E-01B2-4844-A59F-22C6AB9C06A1}"/>
              </a:ext>
            </a:extLst>
          </p:cNvPr>
          <p:cNvSpPr/>
          <p:nvPr/>
        </p:nvSpPr>
        <p:spPr>
          <a:xfrm rot="5400000">
            <a:off x="8449143" y="7084893"/>
            <a:ext cx="381333" cy="178177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871BD0B8-0FA2-4A18-B9F6-61004B29B25E}"/>
              </a:ext>
            </a:extLst>
          </p:cNvPr>
          <p:cNvSpPr/>
          <p:nvPr/>
        </p:nvSpPr>
        <p:spPr>
          <a:xfrm flipV="1">
            <a:off x="8907374" y="3453834"/>
            <a:ext cx="2810114" cy="1900273"/>
          </a:xfrm>
          <a:custGeom>
            <a:avLst/>
            <a:gdLst>
              <a:gd name="connsiteX0" fmla="*/ 0 w 2857500"/>
              <a:gd name="connsiteY0" fmla="*/ 1857375 h 1914525"/>
              <a:gd name="connsiteX1" fmla="*/ 2428875 w 2857500"/>
              <a:gd name="connsiteY1" fmla="*/ 1914525 h 1914525"/>
              <a:gd name="connsiteX2" fmla="*/ 2400300 w 2857500"/>
              <a:gd name="connsiteY2" fmla="*/ 285750 h 1914525"/>
              <a:gd name="connsiteX3" fmla="*/ 2857500 w 2857500"/>
              <a:gd name="connsiteY3" fmla="*/ 0 h 1914525"/>
              <a:gd name="connsiteX0" fmla="*/ 0 w 2857500"/>
              <a:gd name="connsiteY0" fmla="*/ 1857375 h 1857375"/>
              <a:gd name="connsiteX1" fmla="*/ 2080193 w 2857500"/>
              <a:gd name="connsiteY1" fmla="*/ 1719016 h 1857375"/>
              <a:gd name="connsiteX2" fmla="*/ 2400300 w 2857500"/>
              <a:gd name="connsiteY2" fmla="*/ 285750 h 1857375"/>
              <a:gd name="connsiteX3" fmla="*/ 2857500 w 2857500"/>
              <a:gd name="connsiteY3" fmla="*/ 0 h 1857375"/>
              <a:gd name="connsiteX0" fmla="*/ 0 w 2857500"/>
              <a:gd name="connsiteY0" fmla="*/ 1857375 h 1857375"/>
              <a:gd name="connsiteX1" fmla="*/ 2181892 w 2857500"/>
              <a:gd name="connsiteY1" fmla="*/ 1816772 h 1857375"/>
              <a:gd name="connsiteX2" fmla="*/ 2400300 w 2857500"/>
              <a:gd name="connsiteY2" fmla="*/ 285750 h 1857375"/>
              <a:gd name="connsiteX3" fmla="*/ 2857500 w 2857500"/>
              <a:gd name="connsiteY3" fmla="*/ 0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1857375">
                <a:moveTo>
                  <a:pt x="0" y="1857375"/>
                </a:moveTo>
                <a:lnTo>
                  <a:pt x="2181892" y="1816772"/>
                </a:lnTo>
                <a:lnTo>
                  <a:pt x="2400300" y="285750"/>
                </a:lnTo>
                <a:lnTo>
                  <a:pt x="2857500" y="0"/>
                </a:lnTo>
              </a:path>
            </a:pathLst>
          </a:custGeom>
          <a:noFill/>
          <a:ln>
            <a:solidFill>
              <a:srgbClr val="76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764F00"/>
              </a:highlight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16114CEC-4DD1-4C01-8FD7-7D957D6C7175}"/>
              </a:ext>
            </a:extLst>
          </p:cNvPr>
          <p:cNvSpPr/>
          <p:nvPr/>
        </p:nvSpPr>
        <p:spPr>
          <a:xfrm rot="5400000">
            <a:off x="8635645" y="3352902"/>
            <a:ext cx="381333" cy="178177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3" name="자유형: 도형 972">
            <a:extLst>
              <a:ext uri="{FF2B5EF4-FFF2-40B4-BE49-F238E27FC236}">
                <a16:creationId xmlns:a16="http://schemas.microsoft.com/office/drawing/2014/main" id="{A12063CF-3818-4731-B179-C8F90FDD7FA1}"/>
              </a:ext>
            </a:extLst>
          </p:cNvPr>
          <p:cNvSpPr/>
          <p:nvPr/>
        </p:nvSpPr>
        <p:spPr>
          <a:xfrm>
            <a:off x="11734800" y="3425246"/>
            <a:ext cx="1193213" cy="1832553"/>
          </a:xfrm>
          <a:custGeom>
            <a:avLst/>
            <a:gdLst>
              <a:gd name="connsiteX0" fmla="*/ 0 w 900112"/>
              <a:gd name="connsiteY0" fmla="*/ 2628900 h 2628900"/>
              <a:gd name="connsiteX1" fmla="*/ 400050 w 900112"/>
              <a:gd name="connsiteY1" fmla="*/ 1571625 h 2628900"/>
              <a:gd name="connsiteX2" fmla="*/ 571500 w 900112"/>
              <a:gd name="connsiteY2" fmla="*/ 528638 h 2628900"/>
              <a:gd name="connsiteX3" fmla="*/ 900112 w 900112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112" h="2628900">
                <a:moveTo>
                  <a:pt x="0" y="2628900"/>
                </a:moveTo>
                <a:cubicBezTo>
                  <a:pt x="152400" y="2275284"/>
                  <a:pt x="304800" y="1921669"/>
                  <a:pt x="400050" y="1571625"/>
                </a:cubicBezTo>
                <a:cubicBezTo>
                  <a:pt x="495300" y="1221581"/>
                  <a:pt x="488156" y="790575"/>
                  <a:pt x="571500" y="528638"/>
                </a:cubicBezTo>
                <a:cubicBezTo>
                  <a:pt x="654844" y="266701"/>
                  <a:pt x="777478" y="133350"/>
                  <a:pt x="900112" y="0"/>
                </a:cubicBezTo>
              </a:path>
            </a:pathLst>
          </a:custGeom>
          <a:noFill/>
          <a:ln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8" name="자유형: 도형 977">
            <a:extLst>
              <a:ext uri="{FF2B5EF4-FFF2-40B4-BE49-F238E27FC236}">
                <a16:creationId xmlns:a16="http://schemas.microsoft.com/office/drawing/2014/main" id="{67C5E0C9-8062-408E-A213-ADC362E28956}"/>
              </a:ext>
            </a:extLst>
          </p:cNvPr>
          <p:cNvSpPr/>
          <p:nvPr/>
        </p:nvSpPr>
        <p:spPr>
          <a:xfrm>
            <a:off x="11658599" y="5372100"/>
            <a:ext cx="1400742" cy="2819400"/>
          </a:xfrm>
          <a:custGeom>
            <a:avLst/>
            <a:gdLst>
              <a:gd name="connsiteX0" fmla="*/ 0 w 1028700"/>
              <a:gd name="connsiteY0" fmla="*/ 0 h 1928813"/>
              <a:gd name="connsiteX1" fmla="*/ 400050 w 1028700"/>
              <a:gd name="connsiteY1" fmla="*/ 557213 h 1928813"/>
              <a:gd name="connsiteX2" fmla="*/ 685800 w 1028700"/>
              <a:gd name="connsiteY2" fmla="*/ 1571625 h 1928813"/>
              <a:gd name="connsiteX3" fmla="*/ 1028700 w 1028700"/>
              <a:gd name="connsiteY3" fmla="*/ 1928813 h 192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928813">
                <a:moveTo>
                  <a:pt x="0" y="0"/>
                </a:moveTo>
                <a:cubicBezTo>
                  <a:pt x="142875" y="147638"/>
                  <a:pt x="285750" y="295276"/>
                  <a:pt x="400050" y="557213"/>
                </a:cubicBezTo>
                <a:cubicBezTo>
                  <a:pt x="514350" y="819151"/>
                  <a:pt x="581025" y="1343025"/>
                  <a:pt x="685800" y="1571625"/>
                </a:cubicBezTo>
                <a:cubicBezTo>
                  <a:pt x="790575" y="1800225"/>
                  <a:pt x="909637" y="1864519"/>
                  <a:pt x="1028700" y="1928813"/>
                </a:cubicBezTo>
              </a:path>
            </a:pathLst>
          </a:custGeom>
          <a:noFill/>
          <a:ln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65F6560-80A6-415D-BF91-25469F008273}"/>
              </a:ext>
            </a:extLst>
          </p:cNvPr>
          <p:cNvSpPr/>
          <p:nvPr/>
        </p:nvSpPr>
        <p:spPr>
          <a:xfrm>
            <a:off x="11582400" y="5234451"/>
            <a:ext cx="206619" cy="2138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56E03D58-EA89-41F4-A02F-B520832FE6B6}"/>
              </a:ext>
            </a:extLst>
          </p:cNvPr>
          <p:cNvSpPr/>
          <p:nvPr/>
        </p:nvSpPr>
        <p:spPr>
          <a:xfrm flipH="1">
            <a:off x="14824236" y="3406262"/>
            <a:ext cx="1193423" cy="2547352"/>
          </a:xfrm>
          <a:custGeom>
            <a:avLst/>
            <a:gdLst>
              <a:gd name="connsiteX0" fmla="*/ 0 w 900112"/>
              <a:gd name="connsiteY0" fmla="*/ 2628900 h 2628900"/>
              <a:gd name="connsiteX1" fmla="*/ 400050 w 900112"/>
              <a:gd name="connsiteY1" fmla="*/ 1571625 h 2628900"/>
              <a:gd name="connsiteX2" fmla="*/ 571500 w 900112"/>
              <a:gd name="connsiteY2" fmla="*/ 528638 h 2628900"/>
              <a:gd name="connsiteX3" fmla="*/ 900112 w 900112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112" h="2628900">
                <a:moveTo>
                  <a:pt x="0" y="2628900"/>
                </a:moveTo>
                <a:cubicBezTo>
                  <a:pt x="152400" y="2275284"/>
                  <a:pt x="304800" y="1921669"/>
                  <a:pt x="400050" y="1571625"/>
                </a:cubicBezTo>
                <a:cubicBezTo>
                  <a:pt x="495300" y="1221581"/>
                  <a:pt x="488156" y="790575"/>
                  <a:pt x="571500" y="528638"/>
                </a:cubicBezTo>
                <a:cubicBezTo>
                  <a:pt x="654844" y="266701"/>
                  <a:pt x="777478" y="133350"/>
                  <a:pt x="900112" y="0"/>
                </a:cubicBezTo>
              </a:path>
            </a:pathLst>
          </a:custGeom>
          <a:noFill/>
          <a:ln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54FEDBFD-7314-437D-ABD5-BEF8598ED77D}"/>
              </a:ext>
            </a:extLst>
          </p:cNvPr>
          <p:cNvSpPr/>
          <p:nvPr/>
        </p:nvSpPr>
        <p:spPr>
          <a:xfrm flipV="1">
            <a:off x="14613216" y="5824625"/>
            <a:ext cx="1400742" cy="2366875"/>
          </a:xfrm>
          <a:custGeom>
            <a:avLst/>
            <a:gdLst>
              <a:gd name="connsiteX0" fmla="*/ 0 w 1028700"/>
              <a:gd name="connsiteY0" fmla="*/ 0 h 1928813"/>
              <a:gd name="connsiteX1" fmla="*/ 400050 w 1028700"/>
              <a:gd name="connsiteY1" fmla="*/ 557213 h 1928813"/>
              <a:gd name="connsiteX2" fmla="*/ 685800 w 1028700"/>
              <a:gd name="connsiteY2" fmla="*/ 1571625 h 1928813"/>
              <a:gd name="connsiteX3" fmla="*/ 1028700 w 1028700"/>
              <a:gd name="connsiteY3" fmla="*/ 1928813 h 192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928813">
                <a:moveTo>
                  <a:pt x="0" y="0"/>
                </a:moveTo>
                <a:cubicBezTo>
                  <a:pt x="142875" y="147638"/>
                  <a:pt x="285750" y="295276"/>
                  <a:pt x="400050" y="557213"/>
                </a:cubicBezTo>
                <a:cubicBezTo>
                  <a:pt x="514350" y="819151"/>
                  <a:pt x="581025" y="1343025"/>
                  <a:pt x="685800" y="1571625"/>
                </a:cubicBezTo>
                <a:cubicBezTo>
                  <a:pt x="790575" y="1800225"/>
                  <a:pt x="909637" y="1864519"/>
                  <a:pt x="1028700" y="1928813"/>
                </a:cubicBezTo>
              </a:path>
            </a:pathLst>
          </a:custGeom>
          <a:noFill/>
          <a:ln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9BAEE895-5861-41FD-8D98-4BCD0FC5954A}"/>
              </a:ext>
            </a:extLst>
          </p:cNvPr>
          <p:cNvSpPr/>
          <p:nvPr/>
        </p:nvSpPr>
        <p:spPr>
          <a:xfrm>
            <a:off x="15925800" y="5734157"/>
            <a:ext cx="191625" cy="221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01BD80-A8D3-4AE7-B7D2-CD428929D05D}"/>
              </a:ext>
            </a:extLst>
          </p:cNvPr>
          <p:cNvSpPr/>
          <p:nvPr/>
        </p:nvSpPr>
        <p:spPr>
          <a:xfrm>
            <a:off x="7516775" y="7456638"/>
            <a:ext cx="212213" cy="1718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26B75DB-7EF1-484B-AFFD-CCBBEB343E5C}"/>
              </a:ext>
            </a:extLst>
          </p:cNvPr>
          <p:cNvSpPr/>
          <p:nvPr/>
        </p:nvSpPr>
        <p:spPr>
          <a:xfrm>
            <a:off x="3200400" y="6236460"/>
            <a:ext cx="206619" cy="2138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002">
            <a:extLst>
              <a:ext uri="{FF2B5EF4-FFF2-40B4-BE49-F238E27FC236}">
                <a16:creationId xmlns:a16="http://schemas.microsoft.com/office/drawing/2014/main" id="{15C5F991-DA9B-45F3-BF04-2A90E2897B8D}"/>
              </a:ext>
            </a:extLst>
          </p:cNvPr>
          <p:cNvGrpSpPr/>
          <p:nvPr/>
        </p:nvGrpSpPr>
        <p:grpSpPr>
          <a:xfrm>
            <a:off x="2770752" y="884982"/>
            <a:ext cx="11326248" cy="91207"/>
            <a:chOff x="2666667" y="1283810"/>
            <a:chExt cx="10869048" cy="106667"/>
          </a:xfrm>
        </p:grpSpPr>
        <p:pic>
          <p:nvPicPr>
            <p:cNvPr id="137" name="Object 9">
              <a:extLst>
                <a:ext uri="{FF2B5EF4-FFF2-40B4-BE49-F238E27FC236}">
                  <a16:creationId xmlns:a16="http://schemas.microsoft.com/office/drawing/2014/main" id="{E75D1345-B309-405C-B5A6-6D7D15F75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83B868E-B814-4512-A5FD-0F2F2B1A137E}"/>
              </a:ext>
            </a:extLst>
          </p:cNvPr>
          <p:cNvSpPr txBox="1"/>
          <p:nvPr/>
        </p:nvSpPr>
        <p:spPr>
          <a:xfrm>
            <a:off x="14468447" y="7162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2-track </a:t>
            </a:r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소개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C9C197D9-0314-4896-B9F1-1FBC982EF588}"/>
              </a:ext>
            </a:extLst>
          </p:cNvPr>
          <p:cNvGrpSpPr/>
          <p:nvPr/>
        </p:nvGrpSpPr>
        <p:grpSpPr>
          <a:xfrm>
            <a:off x="685800" y="342900"/>
            <a:ext cx="1485901" cy="1281453"/>
            <a:chOff x="6515099" y="2972665"/>
            <a:chExt cx="5257800" cy="4763448"/>
          </a:xfrm>
        </p:grpSpPr>
        <p:sp>
          <p:nvSpPr>
            <p:cNvPr id="140" name="육각형 139">
              <a:extLst>
                <a:ext uri="{FF2B5EF4-FFF2-40B4-BE49-F238E27FC236}">
                  <a16:creationId xmlns:a16="http://schemas.microsoft.com/office/drawing/2014/main" id="{54FA8A93-2C64-4F21-93CB-06B979F13A3F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EBC3D67F-AF4F-4B45-BA8F-5C0E6644A142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EF7D80-266D-4B37-A1CB-B878326AA057}"/>
                </a:ext>
              </a:extLst>
            </p:cNvPr>
            <p:cNvSpPr txBox="1"/>
            <p:nvPr/>
          </p:nvSpPr>
          <p:spPr>
            <a:xfrm>
              <a:off x="7242451" y="5112655"/>
              <a:ext cx="3803093" cy="201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개요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086A49-0C2D-41F4-94BC-81CEEED1A85D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01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2E32D17-8AD6-4AD3-A41D-CAE2F657CE9B}"/>
              </a:ext>
            </a:extLst>
          </p:cNvPr>
          <p:cNvSpPr txBox="1"/>
          <p:nvPr/>
        </p:nvSpPr>
        <p:spPr>
          <a:xfrm>
            <a:off x="9144000" y="6958105"/>
            <a:ext cx="1599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D2AA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정확도 측정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AA0D9C-E156-480B-924C-24B1685B831D}"/>
              </a:ext>
            </a:extLst>
          </p:cNvPr>
          <p:cNvSpPr txBox="1"/>
          <p:nvPr/>
        </p:nvSpPr>
        <p:spPr>
          <a:xfrm>
            <a:off x="16103977" y="5010292"/>
            <a:ext cx="1193423" cy="1569660"/>
          </a:xfrm>
          <a:prstGeom prst="rect">
            <a:avLst/>
          </a:prstGeom>
          <a:solidFill>
            <a:srgbClr val="0E7C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주식</a:t>
            </a:r>
            <a:endParaRPr lang="en-US" altLang="ko-KR" sz="3200" spc="6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 algn="ctr"/>
            <a:r>
              <a:rPr lang="ko-KR" altLang="en-US" sz="3200" spc="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종가</a:t>
            </a:r>
            <a:endParaRPr lang="en-US" altLang="ko-KR" sz="3200" spc="6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 algn="ctr"/>
            <a:r>
              <a:rPr lang="ko-KR" altLang="en-US" sz="3200" spc="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64479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F6A575-426E-4178-8E40-AE27A35D0901}"/>
              </a:ext>
            </a:extLst>
          </p:cNvPr>
          <p:cNvGrpSpPr/>
          <p:nvPr/>
        </p:nvGrpSpPr>
        <p:grpSpPr>
          <a:xfrm>
            <a:off x="6515099" y="2972665"/>
            <a:ext cx="5257800" cy="4763448"/>
            <a:chOff x="6515099" y="2972665"/>
            <a:chExt cx="5257800" cy="4763448"/>
          </a:xfrm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84E5306A-1261-4A16-998A-52CF92C75391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6707A3A-8492-4003-B0F5-B32E10B45AEA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75D77F-D405-498D-AB05-5E63C34E4913}"/>
                </a:ext>
              </a:extLst>
            </p:cNvPr>
            <p:cNvSpPr txBox="1"/>
            <p:nvPr/>
          </p:nvSpPr>
          <p:spPr>
            <a:xfrm>
              <a:off x="7242449" y="5351004"/>
              <a:ext cx="3803096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2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6600" spc="-15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03923A-ABAB-47C1-8D13-9C4487F1D9EA}"/>
                </a:ext>
              </a:extLst>
            </p:cNvPr>
            <p:cNvSpPr txBox="1"/>
            <p:nvPr/>
          </p:nvSpPr>
          <p:spPr>
            <a:xfrm>
              <a:off x="6709049" y="2972665"/>
              <a:ext cx="486989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600" spc="-15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8800" spc="-15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4E8A6BA-FAAB-4937-A393-80805A337822}"/>
              </a:ext>
            </a:extLst>
          </p:cNvPr>
          <p:cNvSpPr txBox="1"/>
          <p:nvPr/>
        </p:nvSpPr>
        <p:spPr>
          <a:xfrm>
            <a:off x="16078200" y="806527"/>
            <a:ext cx="1059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</a:t>
            </a:r>
            <a:r>
              <a:rPr lang="ko-KR" altLang="en-US" sz="2800" spc="600" dirty="0">
                <a:solidFill>
                  <a:srgbClr val="0E7C25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D8CD27-7301-49CB-AD5F-CBF3029EEF4F}"/>
              </a:ext>
            </a:extLst>
          </p:cNvPr>
          <p:cNvCxnSpPr/>
          <p:nvPr/>
        </p:nvCxnSpPr>
        <p:spPr>
          <a:xfrm flipH="1">
            <a:off x="2286000" y="1028700"/>
            <a:ext cx="12420600" cy="0"/>
          </a:xfrm>
          <a:prstGeom prst="line">
            <a:avLst/>
          </a:prstGeom>
          <a:ln w="38100">
            <a:solidFill>
              <a:srgbClr val="0E7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68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DFE6C30E-9085-438B-B6B1-2E206237DE46}"/>
              </a:ext>
            </a:extLst>
          </p:cNvPr>
          <p:cNvGrpSpPr/>
          <p:nvPr/>
        </p:nvGrpSpPr>
        <p:grpSpPr>
          <a:xfrm>
            <a:off x="8350287" y="7686198"/>
            <a:ext cx="8004391" cy="680101"/>
            <a:chOff x="8963136" y="8275387"/>
            <a:chExt cx="6749773" cy="680101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2FFA4D6B-DF9A-4D5B-8BA2-89D4DC3A1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3136" y="8275387"/>
              <a:ext cx="6749773" cy="680101"/>
            </a:xfrm>
            <a:prstGeom prst="rect">
              <a:avLst/>
            </a:prstGeom>
          </p:spPr>
        </p:pic>
      </p:grpSp>
      <p:pic>
        <p:nvPicPr>
          <p:cNvPr id="8" name="Object 13">
            <a:extLst>
              <a:ext uri="{FF2B5EF4-FFF2-40B4-BE49-F238E27FC236}">
                <a16:creationId xmlns:a16="http://schemas.microsoft.com/office/drawing/2014/main" id="{47A0FA3F-7FB8-4BD6-B0DE-D7EBE17C3BD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3413" y="5369571"/>
            <a:ext cx="803073" cy="1311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D3BBDB-8843-4BA5-ACB5-7AA89B37F490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분석방향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D744DD57-D84B-4D92-AB75-97D264A625C6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78DC1D75-8826-4267-9375-E2670FC7F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40286F-9058-47DE-9BBB-4938AE9FA59F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13" name="육각형 12">
              <a:extLst>
                <a:ext uri="{FF2B5EF4-FFF2-40B4-BE49-F238E27FC236}">
                  <a16:creationId xmlns:a16="http://schemas.microsoft.com/office/drawing/2014/main" id="{0ADB1040-FCCA-4567-874C-6A6D2D2447C9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CB16337-67AD-401B-9157-9170B4BDBDF2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6369BB-6911-4140-89F9-8ED1165F77D8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E20DC5-A5CA-4121-B447-871B055AD4F4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FCE37E6-C6FD-4F8A-B458-DC2A2ED014BB}"/>
              </a:ext>
            </a:extLst>
          </p:cNvPr>
          <p:cNvSpPr txBox="1"/>
          <p:nvPr/>
        </p:nvSpPr>
        <p:spPr>
          <a:xfrm>
            <a:off x="1551586" y="2324100"/>
            <a:ext cx="5879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5D5D5D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주식가격과 감성분석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474F-78DA-46B1-BA92-73840CB13A10}"/>
              </a:ext>
            </a:extLst>
          </p:cNvPr>
          <p:cNvSpPr txBox="1"/>
          <p:nvPr/>
        </p:nvSpPr>
        <p:spPr>
          <a:xfrm>
            <a:off x="7544689" y="2506242"/>
            <a:ext cx="4771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pc="600" dirty="0"/>
              <a:t>NEWS &amp; SNS</a:t>
            </a:r>
            <a:endParaRPr lang="ko-KR" altLang="en-US" spc="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8D4711-36E1-467E-A7C1-DB54D66A3C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967"/>
          <a:stretch/>
        </p:blipFill>
        <p:spPr>
          <a:xfrm>
            <a:off x="2067238" y="3435764"/>
            <a:ext cx="4848530" cy="3400212"/>
          </a:xfrm>
          <a:prstGeom prst="rect">
            <a:avLst/>
          </a:prstGeom>
          <a:ln w="38100"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B04502-6E85-4F59-A2C1-7DC69D3C77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971"/>
          <a:stretch/>
        </p:blipFill>
        <p:spPr>
          <a:xfrm>
            <a:off x="2070923" y="7065070"/>
            <a:ext cx="4848530" cy="1550078"/>
          </a:xfrm>
          <a:prstGeom prst="rect">
            <a:avLst/>
          </a:prstGeom>
          <a:ln w="38100"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7AEEE2-3B44-470E-9D49-3A20853452EB}"/>
              </a:ext>
            </a:extLst>
          </p:cNvPr>
          <p:cNvSpPr txBox="1"/>
          <p:nvPr/>
        </p:nvSpPr>
        <p:spPr>
          <a:xfrm>
            <a:off x="8357676" y="4812535"/>
            <a:ext cx="840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D5D5D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‘</a:t>
            </a:r>
            <a:r>
              <a:rPr lang="ko-KR" altLang="en-US" sz="2400" dirty="0">
                <a:solidFill>
                  <a:srgbClr val="5D5D5D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단순한 기술적 분석의 한계점으로 인한 감성분석의 필요성</a:t>
            </a:r>
            <a:r>
              <a:rPr lang="en-US" altLang="ko-KR" sz="2400" dirty="0">
                <a:solidFill>
                  <a:srgbClr val="5D5D5D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’</a:t>
            </a:r>
            <a:endParaRPr lang="ko-KR" altLang="en-US" sz="2400" dirty="0">
              <a:solidFill>
                <a:srgbClr val="5D5D5D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22" name="Object 13">
            <a:extLst>
              <a:ext uri="{FF2B5EF4-FFF2-40B4-BE49-F238E27FC236}">
                <a16:creationId xmlns:a16="http://schemas.microsoft.com/office/drawing/2014/main" id="{94371469-A56B-4AE5-868B-C3A37486E78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3413" y="6439244"/>
            <a:ext cx="803073" cy="13117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CC66E1-7BDA-4774-AEE8-B796AA883F81}"/>
              </a:ext>
            </a:extLst>
          </p:cNvPr>
          <p:cNvSpPr txBox="1"/>
          <p:nvPr/>
        </p:nvSpPr>
        <p:spPr>
          <a:xfrm>
            <a:off x="8803267" y="5576888"/>
            <a:ext cx="8687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spc="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000" spc="0" dirty="0"/>
              <a:t>주식시장은 특유의 복잡한 가격결정 메커니즘으로 인해 주가의 변동을 시장 </a:t>
            </a:r>
            <a:r>
              <a:rPr lang="ko-KR" altLang="en-US" sz="2000" spc="0" dirty="0" err="1"/>
              <a:t>펀더멘탈의</a:t>
            </a:r>
            <a:r>
              <a:rPr lang="ko-KR" altLang="en-US" sz="2000" spc="0" dirty="0"/>
              <a:t> 변화로 설명할 수 없는 경우가 자주 발생한다</a:t>
            </a:r>
            <a:r>
              <a:rPr lang="en-US" altLang="ko-KR" sz="2000" spc="0" dirty="0"/>
              <a:t>.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6E59E6-910F-42C7-8A44-9F9EFD9ED647}"/>
              </a:ext>
            </a:extLst>
          </p:cNvPr>
          <p:cNvSpPr txBox="1"/>
          <p:nvPr/>
        </p:nvSpPr>
        <p:spPr>
          <a:xfrm>
            <a:off x="8803267" y="6646561"/>
            <a:ext cx="785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투자자의 주관적인 심리작용과 작전세력</a:t>
            </a:r>
            <a:r>
              <a:rPr lang="en-US" altLang="ko-KR" dirty="0"/>
              <a:t>, </a:t>
            </a:r>
            <a:r>
              <a:rPr lang="ko-KR" altLang="en-US" dirty="0"/>
              <a:t>기사 등에 의해 예측하지 못하는 변수 발생 가능성이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3D7E8-94C0-4DA7-9BBF-E86295075337}"/>
              </a:ext>
            </a:extLst>
          </p:cNvPr>
          <p:cNvSpPr txBox="1"/>
          <p:nvPr/>
        </p:nvSpPr>
        <p:spPr>
          <a:xfrm>
            <a:off x="8458200" y="7857113"/>
            <a:ext cx="7851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뉴스 데이터와 </a:t>
            </a:r>
            <a:r>
              <a:rPr lang="en-US" altLang="ko-KR" dirty="0">
                <a:solidFill>
                  <a:schemeClr val="bg1"/>
                </a:solidFill>
              </a:rPr>
              <a:t>SNS</a:t>
            </a:r>
            <a:r>
              <a:rPr lang="ko-KR" altLang="en-US" dirty="0">
                <a:solidFill>
                  <a:schemeClr val="bg1"/>
                </a:solidFill>
              </a:rPr>
              <a:t>데이터를 활용한 감성분석을 새로운 </a:t>
            </a:r>
            <a:r>
              <a:rPr lang="en-US" altLang="ko-KR" dirty="0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값으로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2251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다중 문서 4">
            <a:extLst>
              <a:ext uri="{FF2B5EF4-FFF2-40B4-BE49-F238E27FC236}">
                <a16:creationId xmlns:a16="http://schemas.microsoft.com/office/drawing/2014/main" id="{611F17DA-4193-42B6-B7AB-6AA52250AA3F}"/>
              </a:ext>
            </a:extLst>
          </p:cNvPr>
          <p:cNvSpPr/>
          <p:nvPr/>
        </p:nvSpPr>
        <p:spPr>
          <a:xfrm>
            <a:off x="7821879" y="1659868"/>
            <a:ext cx="2362200" cy="1295400"/>
          </a:xfrm>
          <a:prstGeom prst="flowChartMultidocument">
            <a:avLst/>
          </a:prstGeom>
          <a:noFill/>
          <a:ln w="38100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54CE3-353E-4CA9-A21E-410165364BE1}"/>
              </a:ext>
            </a:extLst>
          </p:cNvPr>
          <p:cNvSpPr txBox="1"/>
          <p:nvPr/>
        </p:nvSpPr>
        <p:spPr>
          <a:xfrm>
            <a:off x="7779750" y="2147970"/>
            <a:ext cx="206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데이터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A8E7DC-4A1F-40C5-9FF2-04FF083BAD76}"/>
              </a:ext>
            </a:extLst>
          </p:cNvPr>
          <p:cNvCxnSpPr>
            <a:cxnSpLocks/>
          </p:cNvCxnSpPr>
          <p:nvPr/>
        </p:nvCxnSpPr>
        <p:spPr>
          <a:xfrm>
            <a:off x="8812479" y="2910241"/>
            <a:ext cx="0" cy="654627"/>
          </a:xfrm>
          <a:prstGeom prst="straightConnector1">
            <a:avLst/>
          </a:prstGeom>
          <a:ln w="57150">
            <a:solidFill>
              <a:srgbClr val="0E7C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4F134F-D125-44D2-959A-16C3B4BA35E4}"/>
              </a:ext>
            </a:extLst>
          </p:cNvPr>
          <p:cNvSpPr/>
          <p:nvPr/>
        </p:nvSpPr>
        <p:spPr>
          <a:xfrm>
            <a:off x="8050479" y="3717268"/>
            <a:ext cx="1641770" cy="780324"/>
          </a:xfrm>
          <a:prstGeom prst="rect">
            <a:avLst/>
          </a:prstGeom>
          <a:noFill/>
          <a:ln w="38100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E3F07-2ADC-4633-8F67-25815B91A18D}"/>
              </a:ext>
            </a:extLst>
          </p:cNvPr>
          <p:cNvSpPr txBox="1"/>
          <p:nvPr/>
        </p:nvSpPr>
        <p:spPr>
          <a:xfrm>
            <a:off x="7828808" y="3918296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순서도: 자기 디스크 13">
            <a:extLst>
              <a:ext uri="{FF2B5EF4-FFF2-40B4-BE49-F238E27FC236}">
                <a16:creationId xmlns:a16="http://schemas.microsoft.com/office/drawing/2014/main" id="{45A82C4F-412B-42E2-AFF5-02F48D412031}"/>
              </a:ext>
            </a:extLst>
          </p:cNvPr>
          <p:cNvSpPr/>
          <p:nvPr/>
        </p:nvSpPr>
        <p:spPr>
          <a:xfrm>
            <a:off x="2626410" y="2402818"/>
            <a:ext cx="2362199" cy="1905000"/>
          </a:xfrm>
          <a:prstGeom prst="flowChartMagneticDisk">
            <a:avLst/>
          </a:prstGeom>
          <a:noFill/>
          <a:ln w="38100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E74E2E-70FA-4E53-8C26-75F4D2A11983}"/>
              </a:ext>
            </a:extLst>
          </p:cNvPr>
          <p:cNvSpPr txBox="1"/>
          <p:nvPr/>
        </p:nvSpPr>
        <p:spPr>
          <a:xfrm>
            <a:off x="2487870" y="3050339"/>
            <a:ext cx="2694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Linear Regression</a:t>
            </a:r>
          </a:p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</a:t>
            </a:r>
          </a:p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LSTM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D6DCA46-DCC3-47F8-B917-2B3758021D60}"/>
              </a:ext>
            </a:extLst>
          </p:cNvPr>
          <p:cNvCxnSpPr>
            <a:cxnSpLocks/>
          </p:cNvCxnSpPr>
          <p:nvPr/>
        </p:nvCxnSpPr>
        <p:spPr>
          <a:xfrm>
            <a:off x="3835217" y="4333795"/>
            <a:ext cx="0" cy="457200"/>
          </a:xfrm>
          <a:prstGeom prst="straightConnector1">
            <a:avLst/>
          </a:prstGeom>
          <a:ln w="57150">
            <a:solidFill>
              <a:srgbClr val="0E7C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13F7DB-9078-4C1E-8F8B-0F06F07D32F4}"/>
              </a:ext>
            </a:extLst>
          </p:cNvPr>
          <p:cNvSpPr/>
          <p:nvPr/>
        </p:nvSpPr>
        <p:spPr>
          <a:xfrm>
            <a:off x="2819400" y="4843165"/>
            <a:ext cx="2057400" cy="1143000"/>
          </a:xfrm>
          <a:prstGeom prst="rect">
            <a:avLst/>
          </a:prstGeom>
          <a:noFill/>
          <a:ln w="50800" cmpd="dbl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3EEBBE-2B5B-4C11-B809-7E97E1FD5B6C}"/>
              </a:ext>
            </a:extLst>
          </p:cNvPr>
          <p:cNvSpPr txBox="1"/>
          <p:nvPr/>
        </p:nvSpPr>
        <p:spPr>
          <a:xfrm>
            <a:off x="2791691" y="5043054"/>
            <a:ext cx="2057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Supervised</a:t>
            </a:r>
          </a:p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CD8E8D40-6997-492A-B2DF-CBDE157F312F}"/>
              </a:ext>
            </a:extLst>
          </p:cNvPr>
          <p:cNvSpPr/>
          <p:nvPr/>
        </p:nvSpPr>
        <p:spPr>
          <a:xfrm>
            <a:off x="4787719" y="4138555"/>
            <a:ext cx="3068799" cy="579704"/>
          </a:xfrm>
          <a:custGeom>
            <a:avLst/>
            <a:gdLst>
              <a:gd name="connsiteX0" fmla="*/ 1731819 w 1731819"/>
              <a:gd name="connsiteY0" fmla="*/ 0 h 443346"/>
              <a:gd name="connsiteX1" fmla="*/ 304800 w 1731819"/>
              <a:gd name="connsiteY1" fmla="*/ 41564 h 443346"/>
              <a:gd name="connsiteX2" fmla="*/ 0 w 1731819"/>
              <a:gd name="connsiteY2" fmla="*/ 443346 h 44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1819" h="443346">
                <a:moveTo>
                  <a:pt x="1731819" y="0"/>
                </a:moveTo>
                <a:lnTo>
                  <a:pt x="304800" y="41564"/>
                </a:lnTo>
                <a:cubicBezTo>
                  <a:pt x="16163" y="115455"/>
                  <a:pt x="8081" y="279400"/>
                  <a:pt x="0" y="443346"/>
                </a:cubicBezTo>
              </a:path>
            </a:pathLst>
          </a:custGeom>
          <a:noFill/>
          <a:ln w="57150">
            <a:solidFill>
              <a:srgbClr val="0E7C2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25CA61D3-FDE5-4E3F-9F35-D0D8823E37B4}"/>
              </a:ext>
            </a:extLst>
          </p:cNvPr>
          <p:cNvSpPr/>
          <p:nvPr/>
        </p:nvSpPr>
        <p:spPr>
          <a:xfrm flipH="1">
            <a:off x="10080168" y="4250668"/>
            <a:ext cx="1932711" cy="443346"/>
          </a:xfrm>
          <a:custGeom>
            <a:avLst/>
            <a:gdLst>
              <a:gd name="connsiteX0" fmla="*/ 1731819 w 1731819"/>
              <a:gd name="connsiteY0" fmla="*/ 0 h 443346"/>
              <a:gd name="connsiteX1" fmla="*/ 304800 w 1731819"/>
              <a:gd name="connsiteY1" fmla="*/ 41564 h 443346"/>
              <a:gd name="connsiteX2" fmla="*/ 0 w 1731819"/>
              <a:gd name="connsiteY2" fmla="*/ 443346 h 44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1819" h="443346">
                <a:moveTo>
                  <a:pt x="1731819" y="0"/>
                </a:moveTo>
                <a:lnTo>
                  <a:pt x="304800" y="41564"/>
                </a:lnTo>
                <a:cubicBezTo>
                  <a:pt x="16163" y="115455"/>
                  <a:pt x="8081" y="279400"/>
                  <a:pt x="0" y="443346"/>
                </a:cubicBezTo>
              </a:path>
            </a:pathLst>
          </a:custGeom>
          <a:noFill/>
          <a:ln w="57150">
            <a:solidFill>
              <a:srgbClr val="0E7C2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자기 디스크 27">
            <a:extLst>
              <a:ext uri="{FF2B5EF4-FFF2-40B4-BE49-F238E27FC236}">
                <a16:creationId xmlns:a16="http://schemas.microsoft.com/office/drawing/2014/main" id="{0F48B7CE-1257-451F-B5A3-41CFB1B53E09}"/>
              </a:ext>
            </a:extLst>
          </p:cNvPr>
          <p:cNvSpPr/>
          <p:nvPr/>
        </p:nvSpPr>
        <p:spPr>
          <a:xfrm>
            <a:off x="12047524" y="2402818"/>
            <a:ext cx="2362199" cy="1905000"/>
          </a:xfrm>
          <a:prstGeom prst="flowChartMagneticDisk">
            <a:avLst/>
          </a:prstGeom>
          <a:noFill/>
          <a:ln w="38100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0055CF-ED19-4B4F-BB3D-F7B6C0DA385B}"/>
              </a:ext>
            </a:extLst>
          </p:cNvPr>
          <p:cNvSpPr txBox="1"/>
          <p:nvPr/>
        </p:nvSpPr>
        <p:spPr>
          <a:xfrm>
            <a:off x="11908984" y="3361134"/>
            <a:ext cx="2694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Lexicons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FEED045-AF24-4D63-8F38-F1C873AD3394}"/>
              </a:ext>
            </a:extLst>
          </p:cNvPr>
          <p:cNvCxnSpPr>
            <a:cxnSpLocks/>
          </p:cNvCxnSpPr>
          <p:nvPr/>
        </p:nvCxnSpPr>
        <p:spPr>
          <a:xfrm>
            <a:off x="13256331" y="4333795"/>
            <a:ext cx="0" cy="457200"/>
          </a:xfrm>
          <a:prstGeom prst="straightConnector1">
            <a:avLst/>
          </a:prstGeom>
          <a:ln w="57150">
            <a:solidFill>
              <a:srgbClr val="0E7C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42D358-CC38-47D1-948E-D5121C742803}"/>
              </a:ext>
            </a:extLst>
          </p:cNvPr>
          <p:cNvSpPr/>
          <p:nvPr/>
        </p:nvSpPr>
        <p:spPr>
          <a:xfrm>
            <a:off x="12192000" y="4843165"/>
            <a:ext cx="2057400" cy="1143000"/>
          </a:xfrm>
          <a:prstGeom prst="rect">
            <a:avLst/>
          </a:prstGeom>
          <a:noFill/>
          <a:ln w="50800" cmpd="dbl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C3454F-B930-454F-B082-D44250F5E91B}"/>
              </a:ext>
            </a:extLst>
          </p:cNvPr>
          <p:cNvSpPr txBox="1"/>
          <p:nvPr/>
        </p:nvSpPr>
        <p:spPr>
          <a:xfrm>
            <a:off x="12164291" y="5002630"/>
            <a:ext cx="2057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Lexicon Classification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530BD4-F852-43E4-983E-E214B079E792}"/>
              </a:ext>
            </a:extLst>
          </p:cNvPr>
          <p:cNvCxnSpPr>
            <a:cxnSpLocks/>
          </p:cNvCxnSpPr>
          <p:nvPr/>
        </p:nvCxnSpPr>
        <p:spPr>
          <a:xfrm>
            <a:off x="3939121" y="6095786"/>
            <a:ext cx="2739758" cy="1277724"/>
          </a:xfrm>
          <a:prstGeom prst="straightConnector1">
            <a:avLst/>
          </a:prstGeom>
          <a:ln w="57150">
            <a:solidFill>
              <a:srgbClr val="0E7C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B2CE74-EA2F-4FCD-847C-172FBB608612}"/>
              </a:ext>
            </a:extLst>
          </p:cNvPr>
          <p:cNvCxnSpPr>
            <a:cxnSpLocks/>
          </p:cNvCxnSpPr>
          <p:nvPr/>
        </p:nvCxnSpPr>
        <p:spPr>
          <a:xfrm flipH="1">
            <a:off x="10330118" y="6079468"/>
            <a:ext cx="2749561" cy="1333873"/>
          </a:xfrm>
          <a:prstGeom prst="straightConnector1">
            <a:avLst/>
          </a:prstGeom>
          <a:ln w="57150">
            <a:solidFill>
              <a:srgbClr val="0E7C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676C6E-55FA-4CA7-BD8B-350FF1A7EA21}"/>
              </a:ext>
            </a:extLst>
          </p:cNvPr>
          <p:cNvSpPr/>
          <p:nvPr/>
        </p:nvSpPr>
        <p:spPr>
          <a:xfrm>
            <a:off x="7547162" y="8770951"/>
            <a:ext cx="2057400" cy="1143000"/>
          </a:xfrm>
          <a:prstGeom prst="rect">
            <a:avLst/>
          </a:prstGeom>
          <a:noFill/>
          <a:ln w="38100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A3CB56-1D34-4EA1-9566-832A39AC0E02}"/>
              </a:ext>
            </a:extLst>
          </p:cNvPr>
          <p:cNvSpPr txBox="1"/>
          <p:nvPr/>
        </p:nvSpPr>
        <p:spPr>
          <a:xfrm>
            <a:off x="7536718" y="8965143"/>
            <a:ext cx="2057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정확도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측정 및 평가</a:t>
            </a: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C3F7CF25-FDAC-486F-8E76-535CC3AAD74E}"/>
              </a:ext>
            </a:extLst>
          </p:cNvPr>
          <p:cNvSpPr/>
          <p:nvPr/>
        </p:nvSpPr>
        <p:spPr>
          <a:xfrm>
            <a:off x="14451279" y="4815241"/>
            <a:ext cx="471054" cy="1496291"/>
          </a:xfrm>
          <a:custGeom>
            <a:avLst/>
            <a:gdLst>
              <a:gd name="connsiteX0" fmla="*/ 471054 w 471054"/>
              <a:gd name="connsiteY0" fmla="*/ 27709 h 1496291"/>
              <a:gd name="connsiteX1" fmla="*/ 0 w 471054"/>
              <a:gd name="connsiteY1" fmla="*/ 0 h 1496291"/>
              <a:gd name="connsiteX2" fmla="*/ 13854 w 471054"/>
              <a:gd name="connsiteY2" fmla="*/ 1482436 h 1496291"/>
              <a:gd name="connsiteX3" fmla="*/ 443345 w 471054"/>
              <a:gd name="connsiteY3" fmla="*/ 1496291 h 1496291"/>
              <a:gd name="connsiteX0" fmla="*/ 471054 w 471054"/>
              <a:gd name="connsiteY0" fmla="*/ 0 h 1510146"/>
              <a:gd name="connsiteX1" fmla="*/ 0 w 471054"/>
              <a:gd name="connsiteY1" fmla="*/ 13855 h 1510146"/>
              <a:gd name="connsiteX2" fmla="*/ 13854 w 471054"/>
              <a:gd name="connsiteY2" fmla="*/ 1496291 h 1510146"/>
              <a:gd name="connsiteX3" fmla="*/ 443345 w 471054"/>
              <a:gd name="connsiteY3" fmla="*/ 1510146 h 1510146"/>
              <a:gd name="connsiteX0" fmla="*/ 471054 w 471054"/>
              <a:gd name="connsiteY0" fmla="*/ 0 h 1510146"/>
              <a:gd name="connsiteX1" fmla="*/ 0 w 471054"/>
              <a:gd name="connsiteY1" fmla="*/ 13855 h 1510146"/>
              <a:gd name="connsiteX2" fmla="*/ 13854 w 471054"/>
              <a:gd name="connsiteY2" fmla="*/ 1496291 h 1510146"/>
              <a:gd name="connsiteX3" fmla="*/ 443345 w 471054"/>
              <a:gd name="connsiteY3" fmla="*/ 1510146 h 1510146"/>
              <a:gd name="connsiteX0" fmla="*/ 471054 w 471054"/>
              <a:gd name="connsiteY0" fmla="*/ 27708 h 1496291"/>
              <a:gd name="connsiteX1" fmla="*/ 0 w 471054"/>
              <a:gd name="connsiteY1" fmla="*/ 0 h 1496291"/>
              <a:gd name="connsiteX2" fmla="*/ 13854 w 471054"/>
              <a:gd name="connsiteY2" fmla="*/ 1482436 h 1496291"/>
              <a:gd name="connsiteX3" fmla="*/ 443345 w 471054"/>
              <a:gd name="connsiteY3" fmla="*/ 1496291 h 149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54" h="1496291">
                <a:moveTo>
                  <a:pt x="471054" y="27708"/>
                </a:moveTo>
                <a:lnTo>
                  <a:pt x="0" y="0"/>
                </a:lnTo>
                <a:lnTo>
                  <a:pt x="13854" y="1482436"/>
                </a:lnTo>
                <a:lnTo>
                  <a:pt x="443345" y="1496291"/>
                </a:lnTo>
              </a:path>
            </a:pathLst>
          </a:custGeom>
          <a:noFill/>
          <a:ln w="38100">
            <a:solidFill>
              <a:srgbClr val="0E7C25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02AA941-C6E7-4054-B40E-D56CD2823A5C}"/>
              </a:ext>
            </a:extLst>
          </p:cNvPr>
          <p:cNvCxnSpPr>
            <a:cxnSpLocks/>
          </p:cNvCxnSpPr>
          <p:nvPr/>
        </p:nvCxnSpPr>
        <p:spPr>
          <a:xfrm>
            <a:off x="14285031" y="5389064"/>
            <a:ext cx="152394" cy="0"/>
          </a:xfrm>
          <a:prstGeom prst="line">
            <a:avLst/>
          </a:prstGeom>
          <a:ln w="38100">
            <a:solidFill>
              <a:srgbClr val="0E7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7B1791-1E61-4FCF-9B62-36E22747276C}"/>
              </a:ext>
            </a:extLst>
          </p:cNvPr>
          <p:cNvSpPr/>
          <p:nvPr/>
        </p:nvSpPr>
        <p:spPr>
          <a:xfrm>
            <a:off x="15060879" y="4600358"/>
            <a:ext cx="2105897" cy="717110"/>
          </a:xfrm>
          <a:prstGeom prst="rect">
            <a:avLst/>
          </a:prstGeom>
          <a:noFill/>
          <a:ln w="38100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5AD6A4-FC7C-49ED-98F4-34BB20295470}"/>
              </a:ext>
            </a:extLst>
          </p:cNvPr>
          <p:cNvSpPr txBox="1"/>
          <p:nvPr/>
        </p:nvSpPr>
        <p:spPr>
          <a:xfrm>
            <a:off x="14998533" y="4779603"/>
            <a:ext cx="227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감성사전 이용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B305888-C5B6-4261-BA07-99648A4A41CB}"/>
              </a:ext>
            </a:extLst>
          </p:cNvPr>
          <p:cNvSpPr/>
          <p:nvPr/>
        </p:nvSpPr>
        <p:spPr>
          <a:xfrm>
            <a:off x="15060879" y="5916540"/>
            <a:ext cx="2105897" cy="1077327"/>
          </a:xfrm>
          <a:prstGeom prst="rect">
            <a:avLst/>
          </a:prstGeom>
          <a:noFill/>
          <a:ln w="38100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C7BB12-1B23-4614-9B4F-2FE80FC1F79B}"/>
              </a:ext>
            </a:extLst>
          </p:cNvPr>
          <p:cNvSpPr txBox="1"/>
          <p:nvPr/>
        </p:nvSpPr>
        <p:spPr>
          <a:xfrm>
            <a:off x="14998533" y="6095786"/>
            <a:ext cx="227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Corpus(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말뭉치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단위로 분할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661F02D-E899-4BE3-BDA0-9FD3C7C449F0}"/>
              </a:ext>
            </a:extLst>
          </p:cNvPr>
          <p:cNvSpPr/>
          <p:nvPr/>
        </p:nvSpPr>
        <p:spPr>
          <a:xfrm>
            <a:off x="1725879" y="1871365"/>
            <a:ext cx="4142495" cy="48006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1C26C0-75DD-4942-A364-E70FCE5F939E}"/>
              </a:ext>
            </a:extLst>
          </p:cNvPr>
          <p:cNvSpPr txBox="1"/>
          <p:nvPr/>
        </p:nvSpPr>
        <p:spPr>
          <a:xfrm>
            <a:off x="2770752" y="1329035"/>
            <a:ext cx="206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지도학습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420E9E-DB7D-41BF-B160-E3E1FD493B42}"/>
              </a:ext>
            </a:extLst>
          </p:cNvPr>
          <p:cNvSpPr/>
          <p:nvPr/>
        </p:nvSpPr>
        <p:spPr>
          <a:xfrm>
            <a:off x="11140623" y="1871365"/>
            <a:ext cx="4142495" cy="48006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7E6BE4A-3171-42F9-8531-F1941E59C5E4}"/>
              </a:ext>
            </a:extLst>
          </p:cNvPr>
          <p:cNvSpPr txBox="1"/>
          <p:nvPr/>
        </p:nvSpPr>
        <p:spPr>
          <a:xfrm>
            <a:off x="5791200" y="3771900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highlight>
                  <a:srgbClr val="0E7C25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Labeled Data </a:t>
            </a:r>
            <a:endParaRPr lang="ko-KR" altLang="en-US" sz="2400" spc="-150" dirty="0">
              <a:solidFill>
                <a:schemeClr val="bg1"/>
              </a:solidFill>
              <a:highlight>
                <a:srgbClr val="0E7C25"/>
              </a:highligh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F38894A-DE50-4FC2-8928-8BC001D92A56}"/>
              </a:ext>
            </a:extLst>
          </p:cNvPr>
          <p:cNvSpPr/>
          <p:nvPr/>
        </p:nvSpPr>
        <p:spPr>
          <a:xfrm>
            <a:off x="6986105" y="7458237"/>
            <a:ext cx="3179514" cy="658087"/>
          </a:xfrm>
          <a:prstGeom prst="rect">
            <a:avLst/>
          </a:prstGeom>
          <a:noFill/>
          <a:ln w="38100">
            <a:solidFill>
              <a:srgbClr val="0E7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625A28-D6E4-4F76-8E43-27CF24D3A0DE}"/>
              </a:ext>
            </a:extLst>
          </p:cNvPr>
          <p:cNvSpPr txBox="1"/>
          <p:nvPr/>
        </p:nvSpPr>
        <p:spPr>
          <a:xfrm>
            <a:off x="6967962" y="7599434"/>
            <a:ext cx="320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단어별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극성 도출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20EF382-393C-4FB3-87B0-AA85E417061F}"/>
              </a:ext>
            </a:extLst>
          </p:cNvPr>
          <p:cNvCxnSpPr>
            <a:cxnSpLocks/>
          </p:cNvCxnSpPr>
          <p:nvPr/>
        </p:nvCxnSpPr>
        <p:spPr>
          <a:xfrm>
            <a:off x="8565419" y="8116324"/>
            <a:ext cx="0" cy="654627"/>
          </a:xfrm>
          <a:prstGeom prst="straightConnector1">
            <a:avLst/>
          </a:prstGeom>
          <a:ln w="57150">
            <a:solidFill>
              <a:srgbClr val="0E7C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D2FAA5-62B5-41C5-9DCD-8F1024A542AB}"/>
              </a:ext>
            </a:extLst>
          </p:cNvPr>
          <p:cNvSpPr txBox="1"/>
          <p:nvPr/>
        </p:nvSpPr>
        <p:spPr>
          <a:xfrm>
            <a:off x="10515600" y="7603698"/>
            <a:ext cx="7315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Lexicon: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어휘 또는 어휘 리스트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극성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(Polarity): Predicted Sentiment polarity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준말로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   </a:t>
            </a: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1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-1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사잇값과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같이 감성을 분류한 결과치를 말함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A3CB387-DA78-48BB-B72E-4768025C6F57}"/>
              </a:ext>
            </a:extLst>
          </p:cNvPr>
          <p:cNvSpPr txBox="1"/>
          <p:nvPr/>
        </p:nvSpPr>
        <p:spPr>
          <a:xfrm>
            <a:off x="14468447" y="792402"/>
            <a:ext cx="30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rgbClr val="6C6C6C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분석방향</a:t>
            </a:r>
          </a:p>
        </p:txBody>
      </p:sp>
      <p:grpSp>
        <p:nvGrpSpPr>
          <p:cNvPr id="48" name="그룹 1002">
            <a:extLst>
              <a:ext uri="{FF2B5EF4-FFF2-40B4-BE49-F238E27FC236}">
                <a16:creationId xmlns:a16="http://schemas.microsoft.com/office/drawing/2014/main" id="{4DB8DDA8-98FD-4F43-B451-A57F407569A8}"/>
              </a:ext>
            </a:extLst>
          </p:cNvPr>
          <p:cNvGrpSpPr/>
          <p:nvPr/>
        </p:nvGrpSpPr>
        <p:grpSpPr>
          <a:xfrm>
            <a:off x="2770752" y="961182"/>
            <a:ext cx="11326248" cy="91207"/>
            <a:chOff x="2666667" y="1283810"/>
            <a:chExt cx="10869048" cy="106667"/>
          </a:xfrm>
        </p:grpSpPr>
        <p:pic>
          <p:nvPicPr>
            <p:cNvPr id="50" name="Object 9">
              <a:extLst>
                <a:ext uri="{FF2B5EF4-FFF2-40B4-BE49-F238E27FC236}">
                  <a16:creationId xmlns:a16="http://schemas.microsoft.com/office/drawing/2014/main" id="{96AECFE0-ED09-D647-B4A8-F3278B513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5CF68AE-490B-3F48-B35C-2BC10DF3541A}"/>
              </a:ext>
            </a:extLst>
          </p:cNvPr>
          <p:cNvGrpSpPr/>
          <p:nvPr/>
        </p:nvGrpSpPr>
        <p:grpSpPr>
          <a:xfrm>
            <a:off x="685800" y="419100"/>
            <a:ext cx="1485901" cy="1281453"/>
            <a:chOff x="6515099" y="2972665"/>
            <a:chExt cx="5257800" cy="4763448"/>
          </a:xfrm>
        </p:grpSpPr>
        <p:sp>
          <p:nvSpPr>
            <p:cNvPr id="52" name="육각형 12">
              <a:extLst>
                <a:ext uri="{FF2B5EF4-FFF2-40B4-BE49-F238E27FC236}">
                  <a16:creationId xmlns:a16="http://schemas.microsoft.com/office/drawing/2014/main" id="{56B2386B-23F4-D844-9F75-9BC8DAAF4610}"/>
                </a:ext>
              </a:extLst>
            </p:cNvPr>
            <p:cNvSpPr/>
            <p:nvPr/>
          </p:nvSpPr>
          <p:spPr>
            <a:xfrm>
              <a:off x="6515099" y="3009906"/>
              <a:ext cx="5257800" cy="4714452"/>
            </a:xfrm>
            <a:prstGeom prst="hexagon">
              <a:avLst/>
            </a:prstGeom>
            <a:solidFill>
              <a:srgbClr val="0E7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53" name="자유형: 도형 13">
              <a:extLst>
                <a:ext uri="{FF2B5EF4-FFF2-40B4-BE49-F238E27FC236}">
                  <a16:creationId xmlns:a16="http://schemas.microsoft.com/office/drawing/2014/main" id="{C6C49204-9939-454E-B41A-E67980EAC920}"/>
                </a:ext>
              </a:extLst>
            </p:cNvPr>
            <p:cNvSpPr/>
            <p:nvPr/>
          </p:nvSpPr>
          <p:spPr>
            <a:xfrm>
              <a:off x="6515099" y="5326744"/>
              <a:ext cx="5257800" cy="2409369"/>
            </a:xfrm>
            <a:custGeom>
              <a:avLst/>
              <a:gdLst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233714 w 5254171"/>
                <a:gd name="connsiteY3" fmla="*/ 2423885 h 2423885"/>
                <a:gd name="connsiteX4" fmla="*/ 0 w 5254171"/>
                <a:gd name="connsiteY4" fmla="*/ 0 h 2423885"/>
                <a:gd name="connsiteX0" fmla="*/ 0 w 5254171"/>
                <a:gd name="connsiteY0" fmla="*/ 0 h 2423885"/>
                <a:gd name="connsiteX1" fmla="*/ 5254171 w 5254171"/>
                <a:gd name="connsiteY1" fmla="*/ 0 h 2423885"/>
                <a:gd name="connsiteX2" fmla="*/ 4064000 w 5254171"/>
                <a:gd name="connsiteY2" fmla="*/ 2423885 h 2423885"/>
                <a:gd name="connsiteX3" fmla="*/ 1161193 w 5254171"/>
                <a:gd name="connsiteY3" fmla="*/ 2380080 h 2423885"/>
                <a:gd name="connsiteX4" fmla="*/ 0 w 5254171"/>
                <a:gd name="connsiteY4" fmla="*/ 0 h 2423885"/>
                <a:gd name="connsiteX0" fmla="*/ 0 w 5254171"/>
                <a:gd name="connsiteY0" fmla="*/ 0 h 2380080"/>
                <a:gd name="connsiteX1" fmla="*/ 5254171 w 5254171"/>
                <a:gd name="connsiteY1" fmla="*/ 0 h 2380080"/>
                <a:gd name="connsiteX2" fmla="*/ 4093009 w 5254171"/>
                <a:gd name="connsiteY2" fmla="*/ 2380080 h 2380080"/>
                <a:gd name="connsiteX3" fmla="*/ 1161193 w 5254171"/>
                <a:gd name="connsiteY3" fmla="*/ 2380080 h 2380080"/>
                <a:gd name="connsiteX4" fmla="*/ 0 w 5254171"/>
                <a:gd name="connsiteY4" fmla="*/ 0 h 23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380080">
                  <a:moveTo>
                    <a:pt x="0" y="0"/>
                  </a:moveTo>
                  <a:lnTo>
                    <a:pt x="5254171" y="0"/>
                  </a:lnTo>
                  <a:lnTo>
                    <a:pt x="4093009" y="2380080"/>
                  </a:lnTo>
                  <a:lnTo>
                    <a:pt x="1161193" y="238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253065-5BE7-0147-B579-89D9E7209566}"/>
                </a:ext>
              </a:extLst>
            </p:cNvPr>
            <p:cNvSpPr txBox="1"/>
            <p:nvPr/>
          </p:nvSpPr>
          <p:spPr>
            <a:xfrm>
              <a:off x="7295726" y="5504385"/>
              <a:ext cx="3803093" cy="160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감성분석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12229D-A92A-B343-BDBB-4BBAF798364C}"/>
                </a:ext>
              </a:extLst>
            </p:cNvPr>
            <p:cNvSpPr txBox="1"/>
            <p:nvPr/>
          </p:nvSpPr>
          <p:spPr>
            <a:xfrm>
              <a:off x="6709049" y="2972665"/>
              <a:ext cx="4869896" cy="2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729FE54-59C5-C840-B923-29E4718DF4E4}"/>
              </a:ext>
            </a:extLst>
          </p:cNvPr>
          <p:cNvSpPr txBox="1"/>
          <p:nvPr/>
        </p:nvSpPr>
        <p:spPr>
          <a:xfrm>
            <a:off x="12167010" y="1344244"/>
            <a:ext cx="206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비지도학습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30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2496</Words>
  <Application>Microsoft Office PowerPoint</Application>
  <PresentationFormat>사용자 지정</PresentationFormat>
  <Paragraphs>635</Paragraphs>
  <Slides>54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Abadi</vt:lpstr>
      <vt:lpstr>KoPubWorld돋움체 Bold</vt:lpstr>
      <vt:lpstr>Arial</vt:lpstr>
      <vt:lpstr>맑은 고딕</vt:lpstr>
      <vt:lpstr>맑은 고딕</vt:lpstr>
      <vt:lpstr>Calibri</vt:lpstr>
      <vt:lpstr>DX국민시대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maltese</cp:lastModifiedBy>
  <cp:revision>201</cp:revision>
  <dcterms:created xsi:type="dcterms:W3CDTF">2022-02-03T16:30:25Z</dcterms:created>
  <dcterms:modified xsi:type="dcterms:W3CDTF">2022-07-07T05:59:09Z</dcterms:modified>
</cp:coreProperties>
</file>